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77" r:id="rId2"/>
    <p:sldId id="260" r:id="rId3"/>
    <p:sldId id="258" r:id="rId4"/>
    <p:sldId id="261" r:id="rId5"/>
    <p:sldId id="259" r:id="rId6"/>
    <p:sldId id="279" r:id="rId7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srgbClr val="FF0000"/>
    </p:penClr>
  </p:showPr>
  <p:clrMru>
    <a:srgbClr val="660033"/>
    <a:srgbClr val="3A7D2F"/>
    <a:srgbClr val="FFFFFF"/>
    <a:srgbClr val="FFCC00"/>
    <a:srgbClr val="4BBDC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356" y="-7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4AD749-0034-475E-AF0E-043D8DF95A5A}" type="datetimeFigureOut">
              <a:rPr lang="hu-HU" smtClean="0"/>
              <a:pPr/>
              <a:t>2013. 11. 19.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1D1AC3-59E5-4232-964E-7DCE6BC26319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1D1AC3-59E5-4232-964E-7DCE6BC26319}" type="slidenum">
              <a:rPr lang="hu-HU" smtClean="0"/>
              <a:pPr/>
              <a:t>1</a:t>
            </a:fld>
            <a:endParaRPr lang="hu-H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1D1AC3-59E5-4232-964E-7DCE6BC26319}" type="slidenum">
              <a:rPr lang="hu-HU" smtClean="0"/>
              <a:pPr/>
              <a:t>2</a:t>
            </a:fld>
            <a:endParaRPr lang="hu-H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1D1AC3-59E5-4232-964E-7DCE6BC26319}" type="slidenum">
              <a:rPr lang="hu-HU" smtClean="0"/>
              <a:pPr/>
              <a:t>3</a:t>
            </a:fld>
            <a:endParaRPr lang="hu-H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1D1AC3-59E5-4232-964E-7DCE6BC26319}" type="slidenum">
              <a:rPr lang="hu-HU" smtClean="0"/>
              <a:pPr/>
              <a:t>4</a:t>
            </a:fld>
            <a:endParaRPr lang="hu-H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1D1AC3-59E5-4232-964E-7DCE6BC26319}" type="slidenum">
              <a:rPr lang="hu-HU" smtClean="0"/>
              <a:pPr/>
              <a:t>5</a:t>
            </a:fld>
            <a:endParaRPr lang="hu-H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1D1AC3-59E5-4232-964E-7DCE6BC26319}" type="slidenum">
              <a:rPr lang="hu-HU" smtClean="0"/>
              <a:pPr/>
              <a:t>6</a:t>
            </a:fld>
            <a:endParaRPr lang="hu-H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0539D-8D49-4FF1-B064-D1AC3970D46D}" type="datetimeFigureOut">
              <a:rPr lang="hu-HU" smtClean="0"/>
              <a:pPr/>
              <a:t>2013. 11. 19.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75A72-4FE1-4B29-8739-AE1A781A5D17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0539D-8D49-4FF1-B064-D1AC3970D46D}" type="datetimeFigureOut">
              <a:rPr lang="hu-HU" smtClean="0"/>
              <a:pPr/>
              <a:t>2013. 11. 19.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75A72-4FE1-4B29-8739-AE1A781A5D17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0539D-8D49-4FF1-B064-D1AC3970D46D}" type="datetimeFigureOut">
              <a:rPr lang="hu-HU" smtClean="0"/>
              <a:pPr/>
              <a:t>2013. 11. 19.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75A72-4FE1-4B29-8739-AE1A781A5D17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0539D-8D49-4FF1-B064-D1AC3970D46D}" type="datetimeFigureOut">
              <a:rPr lang="hu-HU" smtClean="0"/>
              <a:pPr/>
              <a:t>2013. 11. 19.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75A72-4FE1-4B29-8739-AE1A781A5D17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0539D-8D49-4FF1-B064-D1AC3970D46D}" type="datetimeFigureOut">
              <a:rPr lang="hu-HU" smtClean="0"/>
              <a:pPr/>
              <a:t>2013. 11. 19.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75A72-4FE1-4B29-8739-AE1A781A5D17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0539D-8D49-4FF1-B064-D1AC3970D46D}" type="datetimeFigureOut">
              <a:rPr lang="hu-HU" smtClean="0"/>
              <a:pPr/>
              <a:t>2013. 11. 19.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75A72-4FE1-4B29-8739-AE1A781A5D17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0539D-8D49-4FF1-B064-D1AC3970D46D}" type="datetimeFigureOut">
              <a:rPr lang="hu-HU" smtClean="0"/>
              <a:pPr/>
              <a:t>2013. 11. 19.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75A72-4FE1-4B29-8739-AE1A781A5D17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0539D-8D49-4FF1-B064-D1AC3970D46D}" type="datetimeFigureOut">
              <a:rPr lang="hu-HU" smtClean="0"/>
              <a:pPr/>
              <a:t>2013. 11. 19.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75A72-4FE1-4B29-8739-AE1A781A5D17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0539D-8D49-4FF1-B064-D1AC3970D46D}" type="datetimeFigureOut">
              <a:rPr lang="hu-HU" smtClean="0"/>
              <a:pPr/>
              <a:t>2013. 11. 19.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75A72-4FE1-4B29-8739-AE1A781A5D17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0539D-8D49-4FF1-B064-D1AC3970D46D}" type="datetimeFigureOut">
              <a:rPr lang="hu-HU" smtClean="0"/>
              <a:pPr/>
              <a:t>2013. 11. 19.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75A72-4FE1-4B29-8739-AE1A781A5D17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0539D-8D49-4FF1-B064-D1AC3970D46D}" type="datetimeFigureOut">
              <a:rPr lang="hu-HU" smtClean="0"/>
              <a:pPr/>
              <a:t>2013. 11. 19.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75A72-4FE1-4B29-8739-AE1A781A5D17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E0539D-8D49-4FF1-B064-D1AC3970D46D}" type="datetimeFigureOut">
              <a:rPr lang="hu-HU" smtClean="0"/>
              <a:pPr/>
              <a:t>2013. 11. 19.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475A72-4FE1-4B29-8739-AE1A781A5D17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hyperlink" Target="http://www.raileurope-world.com/" TargetMode="Externa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png"/><Relationship Id="rId7" Type="http://schemas.openxmlformats.org/officeDocument/2006/relationships/hyperlink" Target="http://www.cruisecompete.com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hyperlink" Target="http://indiarailinfo.com/" TargetMode="External"/><Relationship Id="rId10" Type="http://schemas.openxmlformats.org/officeDocument/2006/relationships/image" Target="../media/image5.png"/><Relationship Id="rId4" Type="http://schemas.openxmlformats.org/officeDocument/2006/relationships/hyperlink" Target="http://www.azamaraclubcruises.com/destinations/asia-pacific" TargetMode="External"/><Relationship Id="rId9" Type="http://schemas.openxmlformats.org/officeDocument/2006/relationships/hyperlink" Target="http://www.1000ut.hu/cikk/44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hyperlink" Target="http://toochee.postr.hu/a-panama-csatorna-100-ev-kepekben" TargetMode="External"/><Relationship Id="rId4" Type="http://schemas.openxmlformats.org/officeDocument/2006/relationships/hyperlink" Target="http://www.apl.com/routes/html/asia_north_america.html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2.png"/><Relationship Id="rId7" Type="http://schemas.openxmlformats.org/officeDocument/2006/relationships/hyperlink" Target="http://s3.amazonaws.com/rapgenius/transRR_TI2.png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hyperlink" Target="http://www.cunard.com/cruise-types/transatlantic-cruises/" TargetMode="External"/><Relationship Id="rId4" Type="http://schemas.openxmlformats.org/officeDocument/2006/relationships/hyperlink" Target="http://www.amtrak.com/train-routes" TargetMode="External"/><Relationship Id="rId9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mek.oszk.hu/03300/03370/03370.pdf" TargetMode="External"/><Relationship Id="rId3" Type="http://schemas.openxmlformats.org/officeDocument/2006/relationships/image" Target="../media/image1.jpe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 bright="30000" contrast="-70000"/>
          </a:blip>
          <a:srcRect/>
          <a:stretch>
            <a:fillRect t="-4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/>
          <p:cNvSpPr txBox="1"/>
          <p:nvPr/>
        </p:nvSpPr>
        <p:spPr>
          <a:xfrm>
            <a:off x="323528" y="0"/>
            <a:ext cx="8496944" cy="79406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400" dirty="0" smtClean="0">
                <a:solidFill>
                  <a:srgbClr val="C00000"/>
                </a:solidFill>
              </a:rPr>
              <a:t>„</a:t>
            </a:r>
            <a:r>
              <a:rPr lang="hu-HU" sz="4400" b="1" dirty="0" smtClean="0">
                <a:solidFill>
                  <a:srgbClr val="C00000"/>
                </a:solidFill>
              </a:rPr>
              <a:t>Az ember a földgolyó urává vált”</a:t>
            </a:r>
          </a:p>
          <a:p>
            <a:pPr algn="ctr"/>
            <a:r>
              <a:rPr lang="hu-HU" sz="4400" b="1" dirty="0" smtClean="0">
                <a:solidFill>
                  <a:srgbClr val="C00000"/>
                </a:solidFill>
              </a:rPr>
              <a:t>A közlekedés forradalma</a:t>
            </a:r>
          </a:p>
          <a:p>
            <a:pPr algn="ctr"/>
            <a:endParaRPr lang="hu-HU" sz="2400" b="1" i="1" dirty="0" smtClean="0">
              <a:solidFill>
                <a:srgbClr val="C00000"/>
              </a:solidFill>
              <a:latin typeface="Bookman Old Style" pitchFamily="18" charset="0"/>
            </a:endParaRPr>
          </a:p>
          <a:p>
            <a:pPr algn="just"/>
            <a:r>
              <a:rPr lang="hu-HU" sz="2000" b="1" i="1" dirty="0" smtClean="0">
                <a:latin typeface="Bookman Old Style" pitchFamily="18" charset="0"/>
              </a:rPr>
              <a:t>„</a:t>
            </a:r>
            <a:r>
              <a:rPr lang="hu-HU" b="1" i="1" dirty="0" smtClean="0">
                <a:latin typeface="Bookman Old Style" pitchFamily="18" charset="0"/>
              </a:rPr>
              <a:t>Csatlakozom Mr. </a:t>
            </a:r>
            <a:r>
              <a:rPr lang="hu-HU" b="1" i="1" dirty="0" err="1" smtClean="0">
                <a:latin typeface="Bookman Old Style" pitchFamily="18" charset="0"/>
              </a:rPr>
              <a:t>Fogg</a:t>
            </a:r>
            <a:r>
              <a:rPr lang="hu-HU" b="1" i="1" dirty="0" smtClean="0">
                <a:latin typeface="Bookman Old Style" pitchFamily="18" charset="0"/>
              </a:rPr>
              <a:t> véleményéhez. Ma már tizedannyi idő alatt körülutazhatjuk, mint száz éve: tehát a föld összezsugorodott. Tehát mivel mostanság bárki körülutazhatja három hónap alatt...</a:t>
            </a:r>
          </a:p>
          <a:p>
            <a:pPr algn="just"/>
            <a:r>
              <a:rPr lang="hu-HU" b="1" i="1" dirty="0" smtClean="0">
                <a:latin typeface="Bookman Old Style" pitchFamily="18" charset="0"/>
              </a:rPr>
              <a:t>- Mindössze nyolcvan nap alatt - szakította félbe </a:t>
            </a:r>
            <a:r>
              <a:rPr lang="hu-HU" b="1" i="1" dirty="0" err="1" smtClean="0">
                <a:latin typeface="Bookman Old Style" pitchFamily="18" charset="0"/>
              </a:rPr>
              <a:t>Phileas</a:t>
            </a:r>
            <a:r>
              <a:rPr lang="hu-HU" b="1" i="1" dirty="0" smtClean="0">
                <a:latin typeface="Bookman Old Style" pitchFamily="18" charset="0"/>
              </a:rPr>
              <a:t> </a:t>
            </a:r>
            <a:r>
              <a:rPr lang="hu-HU" b="1" i="1" dirty="0" err="1" smtClean="0">
                <a:latin typeface="Bookman Old Style" pitchFamily="18" charset="0"/>
              </a:rPr>
              <a:t>Fogg</a:t>
            </a:r>
            <a:r>
              <a:rPr lang="hu-HU" b="1" i="1" dirty="0" smtClean="0">
                <a:latin typeface="Bookman Old Style" pitchFamily="18" charset="0"/>
              </a:rPr>
              <a:t>.</a:t>
            </a:r>
          </a:p>
          <a:p>
            <a:pPr algn="just">
              <a:buFontTx/>
              <a:buChar char="-"/>
            </a:pPr>
            <a:r>
              <a:rPr lang="hu-HU" b="1" i="1" dirty="0" smtClean="0">
                <a:latin typeface="Bookman Old Style" pitchFamily="18" charset="0"/>
              </a:rPr>
              <a:t>Valóban nyolcvan nap alatt, uraim - szólt bele John Sullivan -, mióta a </a:t>
            </a:r>
            <a:r>
              <a:rPr lang="hu-HU" b="1" i="1" dirty="0" err="1" smtClean="0">
                <a:latin typeface="Bookman Old Style" pitchFamily="18" charset="0"/>
              </a:rPr>
              <a:t>Great-Indian</a:t>
            </a:r>
            <a:r>
              <a:rPr lang="hu-HU" b="1" i="1" dirty="0" smtClean="0">
                <a:latin typeface="Bookman Old Style" pitchFamily="18" charset="0"/>
              </a:rPr>
              <a:t> </a:t>
            </a:r>
            <a:r>
              <a:rPr lang="hu-HU" b="1" i="1" dirty="0" err="1" smtClean="0">
                <a:latin typeface="Bookman Old Style" pitchFamily="18" charset="0"/>
              </a:rPr>
              <a:t>Peninsular</a:t>
            </a:r>
            <a:r>
              <a:rPr lang="hu-HU" b="1" i="1" dirty="0" smtClean="0">
                <a:latin typeface="Bookman Old Style" pitchFamily="18" charset="0"/>
              </a:rPr>
              <a:t> </a:t>
            </a:r>
            <a:r>
              <a:rPr lang="hu-HU" b="1" i="1" dirty="0" err="1" smtClean="0">
                <a:latin typeface="Bookman Old Style" pitchFamily="18" charset="0"/>
              </a:rPr>
              <a:t>Railway</a:t>
            </a:r>
            <a:r>
              <a:rPr lang="hu-HU" b="1" i="1" dirty="0" smtClean="0">
                <a:latin typeface="Bookman Old Style" pitchFamily="18" charset="0"/>
              </a:rPr>
              <a:t> vonalán megnyílt a </a:t>
            </a:r>
            <a:r>
              <a:rPr lang="hu-HU" b="1" i="1" dirty="0" err="1" smtClean="0">
                <a:latin typeface="Bookman Old Style" pitchFamily="18" charset="0"/>
              </a:rPr>
              <a:t>Rothal-Allahabad</a:t>
            </a:r>
            <a:r>
              <a:rPr lang="hu-HU" b="1" i="1" dirty="0" smtClean="0">
                <a:latin typeface="Bookman Old Style" pitchFamily="18" charset="0"/>
              </a:rPr>
              <a:t> szakasz; nézzék meg különben a </a:t>
            </a:r>
            <a:r>
              <a:rPr lang="hu-HU" b="1" i="1" dirty="0" err="1" smtClean="0">
                <a:latin typeface="Bookman Old Style" pitchFamily="18" charset="0"/>
              </a:rPr>
              <a:t>Morning</a:t>
            </a:r>
            <a:r>
              <a:rPr lang="hu-HU" b="1" i="1" dirty="0" smtClean="0">
                <a:latin typeface="Bookman Old Style" pitchFamily="18" charset="0"/>
              </a:rPr>
              <a:t> </a:t>
            </a:r>
            <a:r>
              <a:rPr lang="hu-HU" b="1" i="1" dirty="0" err="1" smtClean="0">
                <a:latin typeface="Bookman Old Style" pitchFamily="18" charset="0"/>
              </a:rPr>
              <a:t>Chronicle</a:t>
            </a:r>
            <a:r>
              <a:rPr lang="hu-HU" b="1" i="1" dirty="0" smtClean="0">
                <a:latin typeface="Bookman Old Style" pitchFamily="18" charset="0"/>
              </a:rPr>
              <a:t> kimutatását! </a:t>
            </a:r>
          </a:p>
          <a:p>
            <a:pPr algn="just">
              <a:buFontTx/>
              <a:buChar char="-"/>
            </a:pPr>
            <a:endParaRPr lang="hu-HU" b="1" i="1" dirty="0" smtClean="0">
              <a:latin typeface="Bookman Old Style" pitchFamily="18" charset="0"/>
            </a:endParaRPr>
          </a:p>
          <a:p>
            <a:pPr algn="just">
              <a:buFontTx/>
              <a:buChar char="-"/>
            </a:pPr>
            <a:r>
              <a:rPr lang="hu-HU" b="1" i="1" dirty="0" smtClean="0">
                <a:latin typeface="Bookman Old Style" pitchFamily="18" charset="0"/>
              </a:rPr>
              <a:t>- Uraságod elutazik? – kérdezte </a:t>
            </a:r>
            <a:r>
              <a:rPr lang="hu-HU" b="1" i="1" dirty="0" err="1" smtClean="0">
                <a:latin typeface="Bookman Old Style" pitchFamily="18" charset="0"/>
              </a:rPr>
              <a:t>Passepartout</a:t>
            </a:r>
            <a:r>
              <a:rPr lang="hu-HU" b="1" i="1" dirty="0" smtClean="0">
                <a:latin typeface="Bookman Old Style" pitchFamily="18" charset="0"/>
              </a:rPr>
              <a:t>.</a:t>
            </a:r>
          </a:p>
          <a:p>
            <a:pPr algn="just">
              <a:buFontTx/>
              <a:buChar char="-"/>
            </a:pPr>
            <a:r>
              <a:rPr lang="hu-HU" b="1" i="1" dirty="0" smtClean="0">
                <a:latin typeface="Bookman Old Style" pitchFamily="18" charset="0"/>
              </a:rPr>
              <a:t>- Igen - válaszolta </a:t>
            </a:r>
            <a:r>
              <a:rPr lang="hu-HU" b="1" i="1" dirty="0" err="1" smtClean="0">
                <a:latin typeface="Bookman Old Style" pitchFamily="18" charset="0"/>
              </a:rPr>
              <a:t>Phileas</a:t>
            </a:r>
            <a:r>
              <a:rPr lang="hu-HU" b="1" i="1" dirty="0" smtClean="0">
                <a:latin typeface="Bookman Old Style" pitchFamily="18" charset="0"/>
              </a:rPr>
              <a:t> </a:t>
            </a:r>
            <a:r>
              <a:rPr lang="hu-HU" b="1" i="1" dirty="0" err="1" smtClean="0">
                <a:latin typeface="Bookman Old Style" pitchFamily="18" charset="0"/>
              </a:rPr>
              <a:t>Fogg</a:t>
            </a:r>
            <a:r>
              <a:rPr lang="hu-HU" b="1" i="1" dirty="0" smtClean="0">
                <a:latin typeface="Bookman Old Style" pitchFamily="18" charset="0"/>
              </a:rPr>
              <a:t>. - Utazást teszünk a föld körül. (Jules Verne: 80 nap alatt a Föld körül, ford.  Csatlós János)</a:t>
            </a:r>
          </a:p>
          <a:p>
            <a:pPr algn="just">
              <a:buFontTx/>
              <a:buChar char="-"/>
            </a:pPr>
            <a:endParaRPr lang="hu-HU" b="1" i="1" dirty="0" smtClean="0">
              <a:solidFill>
                <a:srgbClr val="C00000"/>
              </a:solidFill>
              <a:latin typeface="Bookman Old Style" pitchFamily="18" charset="0"/>
            </a:endParaRPr>
          </a:p>
          <a:p>
            <a:pPr algn="ctr"/>
            <a:r>
              <a:rPr lang="hu-HU" sz="2800" b="1" dirty="0" smtClean="0">
                <a:solidFill>
                  <a:srgbClr val="C00000"/>
                </a:solidFill>
              </a:rPr>
              <a:t>Készítsétek el az utazás tervét és számoljátok ki a megadott útvonalak időtartamát! </a:t>
            </a:r>
          </a:p>
          <a:p>
            <a:pPr algn="just">
              <a:buFontTx/>
              <a:buChar char="-"/>
            </a:pPr>
            <a:endParaRPr lang="hu-HU" b="1" i="1" dirty="0" smtClean="0">
              <a:latin typeface="Bookman Old Style" pitchFamily="18" charset="0"/>
            </a:endParaRPr>
          </a:p>
          <a:p>
            <a:pPr algn="just">
              <a:buFontTx/>
              <a:buChar char="-"/>
            </a:pPr>
            <a:endParaRPr lang="hu-HU" sz="2000" b="1" dirty="0" smtClean="0"/>
          </a:p>
          <a:p>
            <a:pPr algn="just"/>
            <a:endParaRPr lang="hu-HU" sz="2000" b="1" dirty="0" smtClean="0"/>
          </a:p>
          <a:p>
            <a:pPr algn="ctr"/>
            <a:endParaRPr lang="hu-HU" sz="2400" b="1" dirty="0" smtClean="0">
              <a:solidFill>
                <a:srgbClr val="C00000"/>
              </a:solidFill>
            </a:endParaRPr>
          </a:p>
          <a:p>
            <a:pPr algn="ctr"/>
            <a:endParaRPr lang="hu-HU" sz="2400" b="1" dirty="0">
              <a:solidFill>
                <a:srgbClr val="C00000"/>
              </a:solidFill>
            </a:endParaRPr>
          </a:p>
        </p:txBody>
      </p:sp>
      <p:sp>
        <p:nvSpPr>
          <p:cNvPr id="5" name="Akciógomb: Tovább vagy Következő 4">
            <a:hlinkClick r:id="" action="ppaction://hlinkshowjump?jump=nextslide" highlightClick="1"/>
          </p:cNvPr>
          <p:cNvSpPr/>
          <p:nvPr/>
        </p:nvSpPr>
        <p:spPr>
          <a:xfrm>
            <a:off x="8388424" y="6381328"/>
            <a:ext cx="499491" cy="249746"/>
          </a:xfrm>
          <a:prstGeom prst="actionButtonForwardNext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6" name="Akciógomb: Tovább vagy Következő 5">
            <a:hlinkClick r:id="" action="ppaction://hlinkshowjump?jump=previousslide" highlightClick="1"/>
          </p:cNvPr>
          <p:cNvSpPr/>
          <p:nvPr/>
        </p:nvSpPr>
        <p:spPr>
          <a:xfrm rot="10800000">
            <a:off x="7668344" y="6381328"/>
            <a:ext cx="499491" cy="249746"/>
          </a:xfrm>
          <a:prstGeom prst="actionButtonForwardNext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Tartalom helye 3" descr="World-satellite-map.png"/>
          <p:cNvPicPr>
            <a:picLocks noChangeAspect="1"/>
          </p:cNvPicPr>
          <p:nvPr/>
        </p:nvPicPr>
        <p:blipFill>
          <a:blip r:embed="rId3" cstate="print"/>
          <a:srcRect l="45845" t="8415" r="34575" b="64484"/>
          <a:stretch>
            <a:fillRect/>
          </a:stretch>
        </p:blipFill>
        <p:spPr>
          <a:xfrm>
            <a:off x="0" y="0"/>
            <a:ext cx="9144001" cy="6328166"/>
          </a:xfrm>
          <a:prstGeom prst="rect">
            <a:avLst/>
          </a:prstGeom>
        </p:spPr>
      </p:pic>
      <p:sp>
        <p:nvSpPr>
          <p:cNvPr id="5" name="Akciógomb: Tovább vagy Következő 4">
            <a:hlinkClick r:id="" action="ppaction://noaction" highlightClick="1"/>
          </p:cNvPr>
          <p:cNvSpPr/>
          <p:nvPr/>
        </p:nvSpPr>
        <p:spPr>
          <a:xfrm>
            <a:off x="179512" y="188640"/>
            <a:ext cx="648072" cy="504056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solidFill>
              <a:srgbClr val="FFFFFF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" name="Szövegdoboz 5"/>
          <p:cNvSpPr txBox="1"/>
          <p:nvPr/>
        </p:nvSpPr>
        <p:spPr>
          <a:xfrm>
            <a:off x="899592" y="188640"/>
            <a:ext cx="4536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58000" dir="5400000" sy="-100000" algn="bl" rotWithShape="0"/>
                </a:effectLst>
              </a:rPr>
              <a:t>1. rész: Londontól Szuezig</a:t>
            </a:r>
            <a:endParaRPr lang="hu-HU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60000" endA="900" endPos="58000" dir="5400000" sy="-100000" algn="bl" rotWithShape="0"/>
              </a:effectLst>
            </a:endParaRPr>
          </a:p>
        </p:txBody>
      </p:sp>
      <p:sp>
        <p:nvSpPr>
          <p:cNvPr id="7" name="Szövegdoboz 6"/>
          <p:cNvSpPr txBox="1"/>
          <p:nvPr/>
        </p:nvSpPr>
        <p:spPr>
          <a:xfrm>
            <a:off x="107504" y="6381328"/>
            <a:ext cx="741682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2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60000" dist="29997" dir="5400000" sy="-100000" algn="bl" rotWithShape="0"/>
                </a:effectLst>
              </a:rPr>
              <a:t>80 nap alatt a Föld körül- 1872-ben – a közlekedés forradalma</a:t>
            </a:r>
            <a:endParaRPr lang="hu-HU" sz="22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60000" endA="900" endPos="60000" dist="29997" dir="5400000" sy="-100000" algn="bl" rotWithShape="0"/>
              </a:effectLst>
            </a:endParaRPr>
          </a:p>
        </p:txBody>
      </p:sp>
      <p:sp>
        <p:nvSpPr>
          <p:cNvPr id="8" name="Szabadkézi sokszög 7"/>
          <p:cNvSpPr/>
          <p:nvPr/>
        </p:nvSpPr>
        <p:spPr>
          <a:xfrm>
            <a:off x="1965278" y="2975212"/>
            <a:ext cx="4203510" cy="2770495"/>
          </a:xfrm>
          <a:custGeom>
            <a:avLst/>
            <a:gdLst>
              <a:gd name="connsiteX0" fmla="*/ 0 w 4203510"/>
              <a:gd name="connsiteY0" fmla="*/ 0 h 2770495"/>
              <a:gd name="connsiteX1" fmla="*/ 232012 w 4203510"/>
              <a:gd name="connsiteY1" fmla="*/ 136478 h 2770495"/>
              <a:gd name="connsiteX2" fmla="*/ 327546 w 4203510"/>
              <a:gd name="connsiteY2" fmla="*/ 368489 h 2770495"/>
              <a:gd name="connsiteX3" fmla="*/ 436728 w 4203510"/>
              <a:gd name="connsiteY3" fmla="*/ 491319 h 2770495"/>
              <a:gd name="connsiteX4" fmla="*/ 532262 w 4203510"/>
              <a:gd name="connsiteY4" fmla="*/ 641445 h 2770495"/>
              <a:gd name="connsiteX5" fmla="*/ 627797 w 4203510"/>
              <a:gd name="connsiteY5" fmla="*/ 832513 h 2770495"/>
              <a:gd name="connsiteX6" fmla="*/ 818865 w 4203510"/>
              <a:gd name="connsiteY6" fmla="*/ 873457 h 2770495"/>
              <a:gd name="connsiteX7" fmla="*/ 996286 w 4203510"/>
              <a:gd name="connsiteY7" fmla="*/ 928048 h 2770495"/>
              <a:gd name="connsiteX8" fmla="*/ 1241946 w 4203510"/>
              <a:gd name="connsiteY8" fmla="*/ 914400 h 2770495"/>
              <a:gd name="connsiteX9" fmla="*/ 1405719 w 4203510"/>
              <a:gd name="connsiteY9" fmla="*/ 941695 h 2770495"/>
              <a:gd name="connsiteX10" fmla="*/ 1651379 w 4203510"/>
              <a:gd name="connsiteY10" fmla="*/ 1091821 h 2770495"/>
              <a:gd name="connsiteX11" fmla="*/ 1801504 w 4203510"/>
              <a:gd name="connsiteY11" fmla="*/ 1296537 h 2770495"/>
              <a:gd name="connsiteX12" fmla="*/ 2033516 w 4203510"/>
              <a:gd name="connsiteY12" fmla="*/ 1405719 h 2770495"/>
              <a:gd name="connsiteX13" fmla="*/ 2197289 w 4203510"/>
              <a:gd name="connsiteY13" fmla="*/ 1433015 h 2770495"/>
              <a:gd name="connsiteX14" fmla="*/ 2374710 w 4203510"/>
              <a:gd name="connsiteY14" fmla="*/ 1542197 h 2770495"/>
              <a:gd name="connsiteX15" fmla="*/ 2497540 w 4203510"/>
              <a:gd name="connsiteY15" fmla="*/ 1733266 h 2770495"/>
              <a:gd name="connsiteX16" fmla="*/ 2593074 w 4203510"/>
              <a:gd name="connsiteY16" fmla="*/ 1883391 h 2770495"/>
              <a:gd name="connsiteX17" fmla="*/ 2715904 w 4203510"/>
              <a:gd name="connsiteY17" fmla="*/ 2060812 h 2770495"/>
              <a:gd name="connsiteX18" fmla="*/ 2947916 w 4203510"/>
              <a:gd name="connsiteY18" fmla="*/ 2210937 h 2770495"/>
              <a:gd name="connsiteX19" fmla="*/ 3138985 w 4203510"/>
              <a:gd name="connsiteY19" fmla="*/ 2306472 h 2770495"/>
              <a:gd name="connsiteX20" fmla="*/ 3330053 w 4203510"/>
              <a:gd name="connsiteY20" fmla="*/ 2402006 h 2770495"/>
              <a:gd name="connsiteX21" fmla="*/ 3643952 w 4203510"/>
              <a:gd name="connsiteY21" fmla="*/ 2402006 h 2770495"/>
              <a:gd name="connsiteX22" fmla="*/ 3889612 w 4203510"/>
              <a:gd name="connsiteY22" fmla="*/ 2497540 h 2770495"/>
              <a:gd name="connsiteX23" fmla="*/ 4067032 w 4203510"/>
              <a:gd name="connsiteY23" fmla="*/ 2606722 h 2770495"/>
              <a:gd name="connsiteX24" fmla="*/ 4203510 w 4203510"/>
              <a:gd name="connsiteY24" fmla="*/ 2756848 h 2770495"/>
              <a:gd name="connsiteX25" fmla="*/ 4203510 w 4203510"/>
              <a:gd name="connsiteY25" fmla="*/ 2770495 h 27704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4203510" h="2770495">
                <a:moveTo>
                  <a:pt x="0" y="0"/>
                </a:moveTo>
                <a:lnTo>
                  <a:pt x="232012" y="136478"/>
                </a:lnTo>
                <a:lnTo>
                  <a:pt x="327546" y="368489"/>
                </a:lnTo>
                <a:lnTo>
                  <a:pt x="436728" y="491319"/>
                </a:lnTo>
                <a:lnTo>
                  <a:pt x="532262" y="641445"/>
                </a:lnTo>
                <a:lnTo>
                  <a:pt x="627797" y="832513"/>
                </a:lnTo>
                <a:lnTo>
                  <a:pt x="818865" y="873457"/>
                </a:lnTo>
                <a:lnTo>
                  <a:pt x="996286" y="928048"/>
                </a:lnTo>
                <a:lnTo>
                  <a:pt x="1241946" y="914400"/>
                </a:lnTo>
                <a:lnTo>
                  <a:pt x="1405719" y="941695"/>
                </a:lnTo>
                <a:lnTo>
                  <a:pt x="1651379" y="1091821"/>
                </a:lnTo>
                <a:lnTo>
                  <a:pt x="1801504" y="1296537"/>
                </a:lnTo>
                <a:lnTo>
                  <a:pt x="2033516" y="1405719"/>
                </a:lnTo>
                <a:lnTo>
                  <a:pt x="2197289" y="1433015"/>
                </a:lnTo>
                <a:lnTo>
                  <a:pt x="2374710" y="1542197"/>
                </a:lnTo>
                <a:lnTo>
                  <a:pt x="2497540" y="1733266"/>
                </a:lnTo>
                <a:lnTo>
                  <a:pt x="2593074" y="1883391"/>
                </a:lnTo>
                <a:lnTo>
                  <a:pt x="2715904" y="2060812"/>
                </a:lnTo>
                <a:lnTo>
                  <a:pt x="2947916" y="2210937"/>
                </a:lnTo>
                <a:lnTo>
                  <a:pt x="3138985" y="2306472"/>
                </a:lnTo>
                <a:lnTo>
                  <a:pt x="3330053" y="2402006"/>
                </a:lnTo>
                <a:lnTo>
                  <a:pt x="3643952" y="2402006"/>
                </a:lnTo>
                <a:lnTo>
                  <a:pt x="3889612" y="2497540"/>
                </a:lnTo>
                <a:lnTo>
                  <a:pt x="4067032" y="2606722"/>
                </a:lnTo>
                <a:lnTo>
                  <a:pt x="4203510" y="2756848"/>
                </a:lnTo>
                <a:lnTo>
                  <a:pt x="4203510" y="2770495"/>
                </a:lnTo>
              </a:path>
            </a:pathLst>
          </a:custGeom>
          <a:ln w="25400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" name="Folyamatábra: Bekötés 8"/>
          <p:cNvSpPr>
            <a:spLocks noChangeAspect="1"/>
          </p:cNvSpPr>
          <p:nvPr/>
        </p:nvSpPr>
        <p:spPr>
          <a:xfrm>
            <a:off x="1907704" y="2924944"/>
            <a:ext cx="106426" cy="106426"/>
          </a:xfrm>
          <a:prstGeom prst="flowChartConnector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" name="Folyamatábra: Bekötés 9"/>
          <p:cNvSpPr>
            <a:spLocks noChangeAspect="1"/>
          </p:cNvSpPr>
          <p:nvPr/>
        </p:nvSpPr>
        <p:spPr>
          <a:xfrm>
            <a:off x="2195736" y="3284984"/>
            <a:ext cx="106426" cy="106426"/>
          </a:xfrm>
          <a:prstGeom prst="flowChartConnector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1" name="Folyamatábra: Bekötés 10"/>
          <p:cNvSpPr>
            <a:spLocks noChangeAspect="1"/>
          </p:cNvSpPr>
          <p:nvPr/>
        </p:nvSpPr>
        <p:spPr>
          <a:xfrm>
            <a:off x="2843808" y="3861048"/>
            <a:ext cx="106426" cy="106426"/>
          </a:xfrm>
          <a:prstGeom prst="flowChartConnector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2" name="Folyamatábra: Bekötés 11"/>
          <p:cNvSpPr>
            <a:spLocks noChangeAspect="1"/>
          </p:cNvSpPr>
          <p:nvPr/>
        </p:nvSpPr>
        <p:spPr>
          <a:xfrm>
            <a:off x="4283968" y="4437112"/>
            <a:ext cx="106426" cy="106426"/>
          </a:xfrm>
          <a:prstGeom prst="flowChartConnector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3" name="Folyamatábra: Bekötés 12"/>
          <p:cNvSpPr>
            <a:spLocks noChangeAspect="1"/>
          </p:cNvSpPr>
          <p:nvPr/>
        </p:nvSpPr>
        <p:spPr>
          <a:xfrm>
            <a:off x="6084168" y="5661248"/>
            <a:ext cx="106426" cy="106426"/>
          </a:xfrm>
          <a:prstGeom prst="flowChartConnector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4" name="Szövegdoboz 13"/>
          <p:cNvSpPr txBox="1"/>
          <p:nvPr/>
        </p:nvSpPr>
        <p:spPr>
          <a:xfrm>
            <a:off x="107504" y="764704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i="1" dirty="0" smtClean="0">
                <a:solidFill>
                  <a:srgbClr val="FFFF00"/>
                </a:solidFill>
              </a:rPr>
              <a:t>Lejátszás</a:t>
            </a:r>
            <a:endParaRPr lang="hu-HU" i="1" dirty="0">
              <a:solidFill>
                <a:srgbClr val="FFFF00"/>
              </a:solidFill>
            </a:endParaRPr>
          </a:p>
        </p:txBody>
      </p:sp>
      <p:sp>
        <p:nvSpPr>
          <p:cNvPr id="15" name="Szövegdoboz 14"/>
          <p:cNvSpPr txBox="1"/>
          <p:nvPr/>
        </p:nvSpPr>
        <p:spPr>
          <a:xfrm rot="20853115">
            <a:off x="1930650" y="2613090"/>
            <a:ext cx="11521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b="1" dirty="0" smtClean="0">
                <a:solidFill>
                  <a:srgbClr val="FFFF00"/>
                </a:solidFill>
                <a:latin typeface="Baskerville Old Face" pitchFamily="18" charset="0"/>
              </a:rPr>
              <a:t>London</a:t>
            </a:r>
            <a:endParaRPr lang="hu-HU" sz="1600" b="1" dirty="0">
              <a:solidFill>
                <a:srgbClr val="FFFF00"/>
              </a:solidFill>
              <a:latin typeface="Baskerville Old Face" pitchFamily="18" charset="0"/>
            </a:endParaRPr>
          </a:p>
        </p:txBody>
      </p:sp>
      <p:sp>
        <p:nvSpPr>
          <p:cNvPr id="16" name="Szövegdoboz 15"/>
          <p:cNvSpPr txBox="1"/>
          <p:nvPr/>
        </p:nvSpPr>
        <p:spPr>
          <a:xfrm rot="20853115">
            <a:off x="2794746" y="3477186"/>
            <a:ext cx="11521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b="1" dirty="0" smtClean="0">
                <a:solidFill>
                  <a:srgbClr val="FFFF00"/>
                </a:solidFill>
                <a:latin typeface="Baskerville Old Face" pitchFamily="18" charset="0"/>
              </a:rPr>
              <a:t>Torino</a:t>
            </a:r>
            <a:endParaRPr lang="hu-HU" sz="1600" b="1" dirty="0">
              <a:solidFill>
                <a:srgbClr val="FFFF00"/>
              </a:solidFill>
              <a:latin typeface="Baskerville Old Face" pitchFamily="18" charset="0"/>
            </a:endParaRPr>
          </a:p>
        </p:txBody>
      </p:sp>
      <p:sp>
        <p:nvSpPr>
          <p:cNvPr id="17" name="Szövegdoboz 16"/>
          <p:cNvSpPr txBox="1"/>
          <p:nvPr/>
        </p:nvSpPr>
        <p:spPr>
          <a:xfrm rot="20853115">
            <a:off x="3154786" y="4557306"/>
            <a:ext cx="11521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1600" b="1" dirty="0" smtClean="0">
                <a:solidFill>
                  <a:srgbClr val="FFFF00"/>
                </a:solidFill>
                <a:latin typeface="Baskerville Old Face" pitchFamily="18" charset="0"/>
              </a:rPr>
              <a:t>Brindisi</a:t>
            </a:r>
            <a:endParaRPr lang="hu-HU" sz="1600" b="1" dirty="0">
              <a:solidFill>
                <a:srgbClr val="FFFF00"/>
              </a:solidFill>
              <a:latin typeface="Baskerville Old Face" pitchFamily="18" charset="0"/>
            </a:endParaRPr>
          </a:p>
        </p:txBody>
      </p:sp>
      <p:sp>
        <p:nvSpPr>
          <p:cNvPr id="18" name="Szövegdoboz 17"/>
          <p:cNvSpPr txBox="1"/>
          <p:nvPr/>
        </p:nvSpPr>
        <p:spPr>
          <a:xfrm rot="20853115">
            <a:off x="5891090" y="5133370"/>
            <a:ext cx="11521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b="1" dirty="0" smtClean="0">
                <a:solidFill>
                  <a:srgbClr val="FFFF00"/>
                </a:solidFill>
                <a:latin typeface="Baskerville Old Face" pitchFamily="18" charset="0"/>
              </a:rPr>
              <a:t>Szuez</a:t>
            </a:r>
            <a:endParaRPr lang="hu-HU" sz="1600" b="1" dirty="0">
              <a:solidFill>
                <a:srgbClr val="FFFF00"/>
              </a:solidFill>
              <a:latin typeface="Baskerville Old Face" pitchFamily="18" charset="0"/>
            </a:endParaRPr>
          </a:p>
        </p:txBody>
      </p:sp>
      <p:sp>
        <p:nvSpPr>
          <p:cNvPr id="19" name="Szövegdoboz 18"/>
          <p:cNvSpPr txBox="1"/>
          <p:nvPr/>
        </p:nvSpPr>
        <p:spPr>
          <a:xfrm rot="20853115">
            <a:off x="1138563" y="3333169"/>
            <a:ext cx="11521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1600" b="1" dirty="0" smtClean="0">
                <a:solidFill>
                  <a:srgbClr val="FFFF00"/>
                </a:solidFill>
                <a:latin typeface="Baskerville Old Face" pitchFamily="18" charset="0"/>
              </a:rPr>
              <a:t>Párizs</a:t>
            </a:r>
            <a:endParaRPr lang="hu-HU" sz="1600" b="1" dirty="0">
              <a:solidFill>
                <a:srgbClr val="FFFF00"/>
              </a:solidFill>
              <a:latin typeface="Baskerville Old Face" pitchFamily="18" charset="0"/>
            </a:endParaRPr>
          </a:p>
        </p:txBody>
      </p:sp>
      <p:sp>
        <p:nvSpPr>
          <p:cNvPr id="20" name="Szövegdoboz 19"/>
          <p:cNvSpPr txBox="1"/>
          <p:nvPr/>
        </p:nvSpPr>
        <p:spPr>
          <a:xfrm>
            <a:off x="2483768" y="2924944"/>
            <a:ext cx="2016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</a:rPr>
              <a:t>7 nap</a:t>
            </a:r>
            <a:endParaRPr lang="hu-HU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itchFamily="18" charset="0"/>
            </a:endParaRPr>
          </a:p>
        </p:txBody>
      </p:sp>
      <p:pic>
        <p:nvPicPr>
          <p:cNvPr id="25" name="Kép 24" descr="Rail-Europe-log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835696" y="5301208"/>
            <a:ext cx="1219200" cy="518160"/>
          </a:xfrm>
          <a:prstGeom prst="rect">
            <a:avLst/>
          </a:prstGeom>
        </p:spPr>
      </p:pic>
      <p:sp>
        <p:nvSpPr>
          <p:cNvPr id="23" name="Szövegdoboz 22"/>
          <p:cNvSpPr txBox="1"/>
          <p:nvPr/>
        </p:nvSpPr>
        <p:spPr>
          <a:xfrm>
            <a:off x="539552" y="5877272"/>
            <a:ext cx="3744416" cy="41365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u-HU" b="1" dirty="0" smtClean="0">
                <a:solidFill>
                  <a:srgbClr val="FFFF00"/>
                </a:solidFill>
                <a:hlinkClick r:id="rId5"/>
              </a:rPr>
              <a:t>http://www.raileurope-world.com/</a:t>
            </a:r>
            <a:endParaRPr lang="hu-HU" b="1" dirty="0" smtClean="0">
              <a:solidFill>
                <a:srgbClr val="FFFF00"/>
              </a:solidFill>
            </a:endParaRPr>
          </a:p>
          <a:p>
            <a:endParaRPr lang="hu-HU" dirty="0"/>
          </a:p>
        </p:txBody>
      </p:sp>
      <p:sp>
        <p:nvSpPr>
          <p:cNvPr id="33" name="Szövegdoboz 32"/>
          <p:cNvSpPr txBox="1"/>
          <p:nvPr/>
        </p:nvSpPr>
        <p:spPr>
          <a:xfrm>
            <a:off x="6084168" y="2276872"/>
            <a:ext cx="2592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b="1" dirty="0" smtClean="0">
                <a:solidFill>
                  <a:schemeClr val="bg1"/>
                </a:solidFill>
              </a:rPr>
              <a:t>Lehetőségek:</a:t>
            </a:r>
            <a:endParaRPr lang="hu-HU" sz="2400" b="1" dirty="0">
              <a:solidFill>
                <a:schemeClr val="bg1"/>
              </a:solidFill>
            </a:endParaRPr>
          </a:p>
        </p:txBody>
      </p:sp>
      <p:sp>
        <p:nvSpPr>
          <p:cNvPr id="36" name="Akciógomb: Egyéni 35">
            <a:hlinkClick r:id="" action="ppaction://noaction" highlightClick="1"/>
          </p:cNvPr>
          <p:cNvSpPr>
            <a:spLocks noChangeAspect="1"/>
          </p:cNvSpPr>
          <p:nvPr/>
        </p:nvSpPr>
        <p:spPr>
          <a:xfrm>
            <a:off x="7236296" y="2780928"/>
            <a:ext cx="462290" cy="308194"/>
          </a:xfrm>
          <a:prstGeom prst="actionButtonBlank">
            <a:avLst/>
          </a:prstGeom>
          <a:solidFill>
            <a:schemeClr val="accent2">
              <a:lumMod val="75000"/>
            </a:schemeClr>
          </a:solidFill>
          <a:ln w="107950" cmpd="dbl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1</a:t>
            </a:r>
            <a:endParaRPr lang="hu-HU" dirty="0"/>
          </a:p>
        </p:txBody>
      </p:sp>
      <p:sp>
        <p:nvSpPr>
          <p:cNvPr id="37" name="Akciógomb: Egyéni 36">
            <a:hlinkClick r:id="" action="ppaction://noaction" highlightClick="1"/>
          </p:cNvPr>
          <p:cNvSpPr/>
          <p:nvPr/>
        </p:nvSpPr>
        <p:spPr>
          <a:xfrm>
            <a:off x="7956376" y="2780928"/>
            <a:ext cx="468000" cy="308540"/>
          </a:xfrm>
          <a:prstGeom prst="actionButtonBlank">
            <a:avLst/>
          </a:prstGeom>
          <a:solidFill>
            <a:schemeClr val="accent2">
              <a:lumMod val="75000"/>
            </a:schemeClr>
          </a:solidFill>
          <a:ln w="107950" cmpd="dbl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2</a:t>
            </a:r>
            <a:endParaRPr lang="hu-HU" dirty="0"/>
          </a:p>
        </p:txBody>
      </p:sp>
      <p:sp>
        <p:nvSpPr>
          <p:cNvPr id="38" name="Akciógomb: Egyéni 37">
            <a:hlinkClick r:id="" action="ppaction://noaction" highlightClick="1"/>
          </p:cNvPr>
          <p:cNvSpPr>
            <a:spLocks noChangeAspect="1"/>
          </p:cNvSpPr>
          <p:nvPr/>
        </p:nvSpPr>
        <p:spPr>
          <a:xfrm>
            <a:off x="6588224" y="2780928"/>
            <a:ext cx="466611" cy="311075"/>
          </a:xfrm>
          <a:prstGeom prst="actionButtonBlank">
            <a:avLst/>
          </a:prstGeom>
          <a:solidFill>
            <a:schemeClr val="accent2">
              <a:lumMod val="75000"/>
            </a:schemeClr>
          </a:solidFill>
          <a:ln w="107950" cmpd="dbl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K</a:t>
            </a:r>
            <a:endParaRPr lang="hu-HU" dirty="0"/>
          </a:p>
        </p:txBody>
      </p:sp>
      <p:grpSp>
        <p:nvGrpSpPr>
          <p:cNvPr id="44" name="Csoportba foglalás 43"/>
          <p:cNvGrpSpPr/>
          <p:nvPr/>
        </p:nvGrpSpPr>
        <p:grpSpPr>
          <a:xfrm>
            <a:off x="179512" y="1412776"/>
            <a:ext cx="4752528" cy="3456384"/>
            <a:chOff x="179512" y="1412776"/>
            <a:chExt cx="4752528" cy="3456384"/>
          </a:xfrm>
        </p:grpSpPr>
        <p:sp>
          <p:nvSpPr>
            <p:cNvPr id="39" name="Lekerekített téglalap feliratnak 38"/>
            <p:cNvSpPr/>
            <p:nvPr/>
          </p:nvSpPr>
          <p:spPr>
            <a:xfrm>
              <a:off x="179512" y="1412776"/>
              <a:ext cx="4752528" cy="3456384"/>
            </a:xfrm>
            <a:prstGeom prst="wedgeRoundRectCallout">
              <a:avLst>
                <a:gd name="adj1" fmla="val 81287"/>
                <a:gd name="adj2" fmla="val -6444"/>
                <a:gd name="adj3" fmla="val 16667"/>
              </a:avLst>
            </a:prstGeom>
            <a:solidFill>
              <a:schemeClr val="bg1">
                <a:lumMod val="85000"/>
              </a:schemeClr>
            </a:solidFill>
            <a:ln w="184150" cmpd="thickThin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hu-HU" sz="1600" dirty="0" smtClean="0">
                <a:solidFill>
                  <a:schemeClr val="tx1"/>
                </a:solidFill>
              </a:endParaRPr>
            </a:p>
            <a:p>
              <a:pPr algn="ctr"/>
              <a:endParaRPr lang="hu-HU" dirty="0"/>
            </a:p>
          </p:txBody>
        </p:sp>
        <p:pic>
          <p:nvPicPr>
            <p:cNvPr id="40" name="Kép 39" descr="Route_of_the_Orient_Express_Part_1.png"/>
            <p:cNvPicPr>
              <a:picLocks noChangeAspect="1"/>
            </p:cNvPicPr>
            <p:nvPr/>
          </p:nvPicPr>
          <p:blipFill>
            <a:blip r:embed="rId6" cstate="print"/>
            <a:srcRect l="8898" r="2122" b="6161"/>
            <a:stretch>
              <a:fillRect/>
            </a:stretch>
          </p:blipFill>
          <p:spPr>
            <a:xfrm>
              <a:off x="323528" y="1484784"/>
              <a:ext cx="4525426" cy="3312368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43" name="Kép 42" descr="Actions-window-close-icon.pn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283968" y="1484784"/>
              <a:ext cx="427112" cy="427112"/>
            </a:xfrm>
            <a:prstGeom prst="rect">
              <a:avLst/>
            </a:prstGeom>
          </p:spPr>
        </p:pic>
      </p:grpSp>
      <p:grpSp>
        <p:nvGrpSpPr>
          <p:cNvPr id="47" name="Csoportba foglalás 46"/>
          <p:cNvGrpSpPr/>
          <p:nvPr/>
        </p:nvGrpSpPr>
        <p:grpSpPr>
          <a:xfrm>
            <a:off x="5292080" y="260648"/>
            <a:ext cx="3635896" cy="1800200"/>
            <a:chOff x="5292080" y="260648"/>
            <a:chExt cx="3635896" cy="1800200"/>
          </a:xfrm>
        </p:grpSpPr>
        <p:sp>
          <p:nvSpPr>
            <p:cNvPr id="34" name="Lekerekített téglalap feliratnak 33"/>
            <p:cNvSpPr/>
            <p:nvPr/>
          </p:nvSpPr>
          <p:spPr>
            <a:xfrm>
              <a:off x="5292080" y="260648"/>
              <a:ext cx="3635896" cy="1800200"/>
            </a:xfrm>
            <a:prstGeom prst="wedgeRoundRectCallout">
              <a:avLst>
                <a:gd name="adj1" fmla="val 8829"/>
                <a:gd name="adj2" fmla="val 63400"/>
                <a:gd name="adj3" fmla="val 16667"/>
              </a:avLst>
            </a:prstGeom>
            <a:solidFill>
              <a:schemeClr val="bg1">
                <a:lumMod val="85000"/>
              </a:schemeClr>
            </a:solidFill>
            <a:ln w="184150" cmpd="thickThin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hu-HU" sz="1600" dirty="0" smtClean="0">
                <a:solidFill>
                  <a:schemeClr val="tx1"/>
                </a:solidFill>
              </a:endParaRPr>
            </a:p>
            <a:p>
              <a:pPr algn="just"/>
              <a:r>
                <a:rPr lang="hu-HU" b="1" dirty="0" smtClean="0">
                  <a:solidFill>
                    <a:schemeClr val="tx1"/>
                  </a:solidFill>
                </a:rPr>
                <a:t>Utazás: </a:t>
              </a:r>
              <a:r>
                <a:rPr lang="hu-HU" b="1" dirty="0" smtClean="0"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hu-HU" b="1" dirty="0" err="1" smtClean="0"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Raileurope-</a:t>
              </a:r>
              <a:r>
                <a:rPr lang="hu-HU" b="1" dirty="0" err="1" smtClean="0">
                  <a:solidFill>
                    <a:schemeClr val="tx1"/>
                  </a:solidFill>
                </a:rPr>
                <a:t>val</a:t>
              </a:r>
              <a:r>
                <a:rPr lang="hu-HU" b="1" dirty="0" smtClean="0">
                  <a:solidFill>
                    <a:schemeClr val="tx1"/>
                  </a:solidFill>
                </a:rPr>
                <a:t> Brindisiig. </a:t>
              </a:r>
            </a:p>
            <a:p>
              <a:pPr algn="just"/>
              <a:r>
                <a:rPr lang="hu-HU" b="1" dirty="0" smtClean="0">
                  <a:solidFill>
                    <a:schemeClr val="tx1"/>
                  </a:solidFill>
                </a:rPr>
                <a:t>Európából, sem Törökországból jelenleg nincs vízi összeköttetés Egyiptommal  politikai okokból (2013) (Szuez)</a:t>
              </a:r>
            </a:p>
            <a:p>
              <a:pPr algn="just"/>
              <a:r>
                <a:rPr lang="hu-HU" b="1" dirty="0" smtClean="0">
                  <a:solidFill>
                    <a:schemeClr val="tx1"/>
                  </a:solidFill>
                </a:rPr>
                <a:t>Válaszd a légi utazást!</a:t>
              </a:r>
            </a:p>
            <a:p>
              <a:pPr algn="ctr"/>
              <a:endParaRPr lang="hu-HU" dirty="0"/>
            </a:p>
          </p:txBody>
        </p:sp>
        <p:pic>
          <p:nvPicPr>
            <p:cNvPr id="45" name="Kép 44" descr="Actions-window-close-icon.pn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316416" y="1412776"/>
              <a:ext cx="427112" cy="427112"/>
            </a:xfrm>
            <a:prstGeom prst="rect">
              <a:avLst/>
            </a:prstGeom>
          </p:spPr>
        </p:pic>
      </p:grpSp>
      <p:grpSp>
        <p:nvGrpSpPr>
          <p:cNvPr id="48" name="Csoportba foglalás 47"/>
          <p:cNvGrpSpPr/>
          <p:nvPr/>
        </p:nvGrpSpPr>
        <p:grpSpPr>
          <a:xfrm>
            <a:off x="5292080" y="3429000"/>
            <a:ext cx="3635896" cy="1656184"/>
            <a:chOff x="5292080" y="3429000"/>
            <a:chExt cx="3635896" cy="1656184"/>
          </a:xfrm>
        </p:grpSpPr>
        <p:sp>
          <p:nvSpPr>
            <p:cNvPr id="35" name="Lekerekített téglalap feliratnak 34"/>
            <p:cNvSpPr/>
            <p:nvPr/>
          </p:nvSpPr>
          <p:spPr>
            <a:xfrm>
              <a:off x="5292080" y="3429000"/>
              <a:ext cx="3635896" cy="1656184"/>
            </a:xfrm>
            <a:prstGeom prst="wedgeRoundRectCallout">
              <a:avLst>
                <a:gd name="adj1" fmla="val 33376"/>
                <a:gd name="adj2" fmla="val -62626"/>
                <a:gd name="adj3" fmla="val 16667"/>
              </a:avLst>
            </a:prstGeom>
            <a:solidFill>
              <a:schemeClr val="bg1">
                <a:lumMod val="85000"/>
              </a:schemeClr>
            </a:solidFill>
            <a:ln w="184150" cmpd="thickThin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hu-HU" sz="1600" dirty="0" smtClean="0">
                <a:solidFill>
                  <a:schemeClr val="tx1"/>
                </a:solidFill>
              </a:endParaRPr>
            </a:p>
            <a:p>
              <a:pPr algn="just"/>
              <a:r>
                <a:rPr lang="hu-HU" b="1" dirty="0" smtClean="0">
                  <a:solidFill>
                    <a:schemeClr val="tx1"/>
                  </a:solidFill>
                </a:rPr>
                <a:t>Utazás: 1883-tól a Párizs-Isztambul </a:t>
              </a:r>
              <a:r>
                <a:rPr lang="hu-HU" b="1" dirty="0" smtClean="0">
                  <a:solidFill>
                    <a:schemeClr val="accent1">
                      <a:lumMod val="75000"/>
                    </a:schemeClr>
                  </a:solidFill>
                </a:rPr>
                <a:t>Orient Expresszen</a:t>
              </a:r>
              <a:r>
                <a:rPr lang="hu-HU" b="1" dirty="0" smtClean="0">
                  <a:solidFill>
                    <a:schemeClr val="tx1"/>
                  </a:solidFill>
                </a:rPr>
                <a:t>. Keresd meg az akkori menetidőt! </a:t>
              </a:r>
            </a:p>
            <a:p>
              <a:pPr algn="just"/>
              <a:r>
                <a:rPr lang="hu-HU" b="1" dirty="0" smtClean="0">
                  <a:solidFill>
                    <a:schemeClr val="tx1"/>
                  </a:solidFill>
                </a:rPr>
                <a:t>Isztambulból válaszd a légi utazást!</a:t>
              </a:r>
            </a:p>
            <a:p>
              <a:pPr algn="ctr"/>
              <a:endParaRPr lang="hu-HU" dirty="0"/>
            </a:p>
          </p:txBody>
        </p:sp>
        <p:pic>
          <p:nvPicPr>
            <p:cNvPr id="46" name="Kép 45" descr="Actions-window-close-icon.pn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460432" y="4653136"/>
              <a:ext cx="355104" cy="355104"/>
            </a:xfrm>
            <a:prstGeom prst="rect">
              <a:avLst/>
            </a:prstGeom>
          </p:spPr>
        </p:pic>
      </p:grpSp>
      <p:sp>
        <p:nvSpPr>
          <p:cNvPr id="49" name="Akciógomb: Tovább vagy Következő 48">
            <a:hlinkClick r:id="" action="ppaction://hlinkshowjump?jump=nextslide" highlightClick="1"/>
          </p:cNvPr>
          <p:cNvSpPr/>
          <p:nvPr/>
        </p:nvSpPr>
        <p:spPr>
          <a:xfrm>
            <a:off x="8460432" y="6453336"/>
            <a:ext cx="499491" cy="249746"/>
          </a:xfrm>
          <a:prstGeom prst="actionButtonForwardNext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50" name="Akciógomb: Tovább vagy Következő 49">
            <a:hlinkClick r:id="" action="ppaction://hlinkshowjump?jump=previousslide" highlightClick="1"/>
          </p:cNvPr>
          <p:cNvSpPr/>
          <p:nvPr/>
        </p:nvSpPr>
        <p:spPr>
          <a:xfrm rot="10800000">
            <a:off x="7740352" y="6453336"/>
            <a:ext cx="499491" cy="249746"/>
          </a:xfrm>
          <a:prstGeom prst="actionButtonForwardNext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Tartalom helye 3" descr="World-satellite-map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l="56712" t="5777" r="8690" b="43781"/>
          <a:stretch>
            <a:fillRect/>
          </a:stretch>
        </p:blipFill>
        <p:spPr>
          <a:xfrm>
            <a:off x="0" y="-1"/>
            <a:ext cx="9149022" cy="6669362"/>
          </a:xfrm>
        </p:spPr>
      </p:pic>
      <p:sp>
        <p:nvSpPr>
          <p:cNvPr id="6" name="Akciógomb: Tovább vagy Következő 5">
            <a:hlinkClick r:id="" action="ppaction://noaction" highlightClick="1"/>
          </p:cNvPr>
          <p:cNvSpPr/>
          <p:nvPr/>
        </p:nvSpPr>
        <p:spPr>
          <a:xfrm>
            <a:off x="179512" y="188640"/>
            <a:ext cx="648072" cy="504056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solidFill>
              <a:srgbClr val="FFFFFF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Szövegdoboz 6"/>
          <p:cNvSpPr txBox="1"/>
          <p:nvPr/>
        </p:nvSpPr>
        <p:spPr>
          <a:xfrm>
            <a:off x="899592" y="188640"/>
            <a:ext cx="453650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58000" dir="5400000" sy="-100000" algn="bl" rotWithShape="0"/>
                </a:effectLst>
              </a:rPr>
              <a:t>2. rész: Szueztől Jokohamáig</a:t>
            </a:r>
            <a:endParaRPr lang="hu-HU" sz="2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60000" endA="900" endPos="58000" dir="5400000" sy="-100000" algn="bl" rotWithShape="0"/>
              </a:effectLst>
            </a:endParaRPr>
          </a:p>
        </p:txBody>
      </p:sp>
      <p:sp>
        <p:nvSpPr>
          <p:cNvPr id="8" name="Szövegdoboz 7"/>
          <p:cNvSpPr txBox="1"/>
          <p:nvPr/>
        </p:nvSpPr>
        <p:spPr>
          <a:xfrm>
            <a:off x="5004048" y="188640"/>
            <a:ext cx="1656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smtClean="0">
                <a:solidFill>
                  <a:schemeClr val="bg1"/>
                </a:solidFill>
              </a:rPr>
              <a:t>Lehetőségek:</a:t>
            </a:r>
            <a:r>
              <a:rPr lang="hu-HU" sz="2400" b="1" dirty="0" smtClean="0">
                <a:solidFill>
                  <a:schemeClr val="bg1"/>
                </a:solidFill>
              </a:rPr>
              <a:t> </a:t>
            </a:r>
            <a:endParaRPr lang="hu-HU" sz="2400" b="1" dirty="0">
              <a:solidFill>
                <a:schemeClr val="bg1"/>
              </a:solidFill>
            </a:endParaRPr>
          </a:p>
        </p:txBody>
      </p:sp>
      <p:sp>
        <p:nvSpPr>
          <p:cNvPr id="10" name="Folyamatábra: Bekötés 9"/>
          <p:cNvSpPr>
            <a:spLocks noChangeAspect="1"/>
          </p:cNvSpPr>
          <p:nvPr/>
        </p:nvSpPr>
        <p:spPr>
          <a:xfrm>
            <a:off x="467544" y="3573016"/>
            <a:ext cx="106426" cy="106426"/>
          </a:xfrm>
          <a:prstGeom prst="flowChartConnector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7" name="Szabadkézi sokszög 16"/>
          <p:cNvSpPr/>
          <p:nvPr/>
        </p:nvSpPr>
        <p:spPr>
          <a:xfrm>
            <a:off x="584791" y="3274828"/>
            <a:ext cx="7910623" cy="2488019"/>
          </a:xfrm>
          <a:custGeom>
            <a:avLst/>
            <a:gdLst>
              <a:gd name="connsiteX0" fmla="*/ 0 w 7910623"/>
              <a:gd name="connsiteY0" fmla="*/ 297712 h 2488019"/>
              <a:gd name="connsiteX1" fmla="*/ 138223 w 7910623"/>
              <a:gd name="connsiteY1" fmla="*/ 563525 h 2488019"/>
              <a:gd name="connsiteX2" fmla="*/ 350874 w 7910623"/>
              <a:gd name="connsiteY2" fmla="*/ 861237 h 2488019"/>
              <a:gd name="connsiteX3" fmla="*/ 595423 w 7910623"/>
              <a:gd name="connsiteY3" fmla="*/ 1212112 h 2488019"/>
              <a:gd name="connsiteX4" fmla="*/ 744279 w 7910623"/>
              <a:gd name="connsiteY4" fmla="*/ 1520456 h 2488019"/>
              <a:gd name="connsiteX5" fmla="*/ 925032 w 7910623"/>
              <a:gd name="connsiteY5" fmla="*/ 1722474 h 2488019"/>
              <a:gd name="connsiteX6" fmla="*/ 1350335 w 7910623"/>
              <a:gd name="connsiteY6" fmla="*/ 1594884 h 2488019"/>
              <a:gd name="connsiteX7" fmla="*/ 1509823 w 7910623"/>
              <a:gd name="connsiteY7" fmla="*/ 1541721 h 2488019"/>
              <a:gd name="connsiteX8" fmla="*/ 1892595 w 7910623"/>
              <a:gd name="connsiteY8" fmla="*/ 1435395 h 2488019"/>
              <a:gd name="connsiteX9" fmla="*/ 2349795 w 7910623"/>
              <a:gd name="connsiteY9" fmla="*/ 1339702 h 2488019"/>
              <a:gd name="connsiteX10" fmla="*/ 2743200 w 7910623"/>
              <a:gd name="connsiteY10" fmla="*/ 1286539 h 2488019"/>
              <a:gd name="connsiteX11" fmla="*/ 3051544 w 7910623"/>
              <a:gd name="connsiteY11" fmla="*/ 1212112 h 2488019"/>
              <a:gd name="connsiteX12" fmla="*/ 3189767 w 7910623"/>
              <a:gd name="connsiteY12" fmla="*/ 1158949 h 2488019"/>
              <a:gd name="connsiteX13" fmla="*/ 3285460 w 7910623"/>
              <a:gd name="connsiteY13" fmla="*/ 1052623 h 2488019"/>
              <a:gd name="connsiteX14" fmla="*/ 3349256 w 7910623"/>
              <a:gd name="connsiteY14" fmla="*/ 978195 h 2488019"/>
              <a:gd name="connsiteX15" fmla="*/ 3381153 w 7910623"/>
              <a:gd name="connsiteY15" fmla="*/ 893135 h 2488019"/>
              <a:gd name="connsiteX16" fmla="*/ 3434316 w 7910623"/>
              <a:gd name="connsiteY16" fmla="*/ 829339 h 2488019"/>
              <a:gd name="connsiteX17" fmla="*/ 3487479 w 7910623"/>
              <a:gd name="connsiteY17" fmla="*/ 754912 h 2488019"/>
              <a:gd name="connsiteX18" fmla="*/ 3689497 w 7910623"/>
              <a:gd name="connsiteY18" fmla="*/ 669851 h 2488019"/>
              <a:gd name="connsiteX19" fmla="*/ 3880883 w 7910623"/>
              <a:gd name="connsiteY19" fmla="*/ 691116 h 2488019"/>
              <a:gd name="connsiteX20" fmla="*/ 4061637 w 7910623"/>
              <a:gd name="connsiteY20" fmla="*/ 712381 h 2488019"/>
              <a:gd name="connsiteX21" fmla="*/ 4125432 w 7910623"/>
              <a:gd name="connsiteY21" fmla="*/ 818707 h 2488019"/>
              <a:gd name="connsiteX22" fmla="*/ 4210493 w 7910623"/>
              <a:gd name="connsiteY22" fmla="*/ 914400 h 2488019"/>
              <a:gd name="connsiteX23" fmla="*/ 4306186 w 7910623"/>
              <a:gd name="connsiteY23" fmla="*/ 1041991 h 2488019"/>
              <a:gd name="connsiteX24" fmla="*/ 4465674 w 7910623"/>
              <a:gd name="connsiteY24" fmla="*/ 1382232 h 2488019"/>
              <a:gd name="connsiteX25" fmla="*/ 4720856 w 7910623"/>
              <a:gd name="connsiteY25" fmla="*/ 1796902 h 2488019"/>
              <a:gd name="connsiteX26" fmla="*/ 4880344 w 7910623"/>
              <a:gd name="connsiteY26" fmla="*/ 2137144 h 2488019"/>
              <a:gd name="connsiteX27" fmla="*/ 5007935 w 7910623"/>
              <a:gd name="connsiteY27" fmla="*/ 2317898 h 2488019"/>
              <a:gd name="connsiteX28" fmla="*/ 5241851 w 7910623"/>
              <a:gd name="connsiteY28" fmla="*/ 2488019 h 2488019"/>
              <a:gd name="connsiteX29" fmla="*/ 5465135 w 7910623"/>
              <a:gd name="connsiteY29" fmla="*/ 2477386 h 2488019"/>
              <a:gd name="connsiteX30" fmla="*/ 5624623 w 7910623"/>
              <a:gd name="connsiteY30" fmla="*/ 2286000 h 2488019"/>
              <a:gd name="connsiteX31" fmla="*/ 5752214 w 7910623"/>
              <a:gd name="connsiteY31" fmla="*/ 1967023 h 2488019"/>
              <a:gd name="connsiteX32" fmla="*/ 5773479 w 7910623"/>
              <a:gd name="connsiteY32" fmla="*/ 1722474 h 2488019"/>
              <a:gd name="connsiteX33" fmla="*/ 5816009 w 7910623"/>
              <a:gd name="connsiteY33" fmla="*/ 1488558 h 2488019"/>
              <a:gd name="connsiteX34" fmla="*/ 6007395 w 7910623"/>
              <a:gd name="connsiteY34" fmla="*/ 1201479 h 2488019"/>
              <a:gd name="connsiteX35" fmla="*/ 6060558 w 7910623"/>
              <a:gd name="connsiteY35" fmla="*/ 1010093 h 2488019"/>
              <a:gd name="connsiteX36" fmla="*/ 6134986 w 7910623"/>
              <a:gd name="connsiteY36" fmla="*/ 893135 h 2488019"/>
              <a:gd name="connsiteX37" fmla="*/ 6294474 w 7910623"/>
              <a:gd name="connsiteY37" fmla="*/ 882502 h 2488019"/>
              <a:gd name="connsiteX38" fmla="*/ 6422065 w 7910623"/>
              <a:gd name="connsiteY38" fmla="*/ 765544 h 2488019"/>
              <a:gd name="connsiteX39" fmla="*/ 6634716 w 7910623"/>
              <a:gd name="connsiteY39" fmla="*/ 627321 h 2488019"/>
              <a:gd name="connsiteX40" fmla="*/ 6741042 w 7910623"/>
              <a:gd name="connsiteY40" fmla="*/ 414670 h 2488019"/>
              <a:gd name="connsiteX41" fmla="*/ 6666614 w 7910623"/>
              <a:gd name="connsiteY41" fmla="*/ 287079 h 2488019"/>
              <a:gd name="connsiteX42" fmla="*/ 6868632 w 7910623"/>
              <a:gd name="connsiteY42" fmla="*/ 308344 h 2488019"/>
              <a:gd name="connsiteX43" fmla="*/ 7070651 w 7910623"/>
              <a:gd name="connsiteY43" fmla="*/ 329609 h 2488019"/>
              <a:gd name="connsiteX44" fmla="*/ 7283302 w 7910623"/>
              <a:gd name="connsiteY44" fmla="*/ 340242 h 2488019"/>
              <a:gd name="connsiteX45" fmla="*/ 7655442 w 7910623"/>
              <a:gd name="connsiteY45" fmla="*/ 223284 h 2488019"/>
              <a:gd name="connsiteX46" fmla="*/ 7825562 w 7910623"/>
              <a:gd name="connsiteY46" fmla="*/ 116958 h 2488019"/>
              <a:gd name="connsiteX47" fmla="*/ 7910623 w 7910623"/>
              <a:gd name="connsiteY47" fmla="*/ 0 h 24880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7910623" h="2488019">
                <a:moveTo>
                  <a:pt x="0" y="297712"/>
                </a:moveTo>
                <a:lnTo>
                  <a:pt x="138223" y="563525"/>
                </a:lnTo>
                <a:lnTo>
                  <a:pt x="350874" y="861237"/>
                </a:lnTo>
                <a:lnTo>
                  <a:pt x="595423" y="1212112"/>
                </a:lnTo>
                <a:lnTo>
                  <a:pt x="744279" y="1520456"/>
                </a:lnTo>
                <a:lnTo>
                  <a:pt x="925032" y="1722474"/>
                </a:lnTo>
                <a:lnTo>
                  <a:pt x="1350335" y="1594884"/>
                </a:lnTo>
                <a:lnTo>
                  <a:pt x="1509823" y="1541721"/>
                </a:lnTo>
                <a:lnTo>
                  <a:pt x="1892595" y="1435395"/>
                </a:lnTo>
                <a:lnTo>
                  <a:pt x="2349795" y="1339702"/>
                </a:lnTo>
                <a:lnTo>
                  <a:pt x="2743200" y="1286539"/>
                </a:lnTo>
                <a:lnTo>
                  <a:pt x="3051544" y="1212112"/>
                </a:lnTo>
                <a:lnTo>
                  <a:pt x="3189767" y="1158949"/>
                </a:lnTo>
                <a:lnTo>
                  <a:pt x="3285460" y="1052623"/>
                </a:lnTo>
                <a:lnTo>
                  <a:pt x="3349256" y="978195"/>
                </a:lnTo>
                <a:lnTo>
                  <a:pt x="3381153" y="893135"/>
                </a:lnTo>
                <a:lnTo>
                  <a:pt x="3434316" y="829339"/>
                </a:lnTo>
                <a:lnTo>
                  <a:pt x="3487479" y="754912"/>
                </a:lnTo>
                <a:lnTo>
                  <a:pt x="3689497" y="669851"/>
                </a:lnTo>
                <a:lnTo>
                  <a:pt x="3880883" y="691116"/>
                </a:lnTo>
                <a:lnTo>
                  <a:pt x="4061637" y="712381"/>
                </a:lnTo>
                <a:lnTo>
                  <a:pt x="4125432" y="818707"/>
                </a:lnTo>
                <a:lnTo>
                  <a:pt x="4210493" y="914400"/>
                </a:lnTo>
                <a:lnTo>
                  <a:pt x="4306186" y="1041991"/>
                </a:lnTo>
                <a:lnTo>
                  <a:pt x="4465674" y="1382232"/>
                </a:lnTo>
                <a:lnTo>
                  <a:pt x="4720856" y="1796902"/>
                </a:lnTo>
                <a:lnTo>
                  <a:pt x="4880344" y="2137144"/>
                </a:lnTo>
                <a:lnTo>
                  <a:pt x="5007935" y="2317898"/>
                </a:lnTo>
                <a:lnTo>
                  <a:pt x="5241851" y="2488019"/>
                </a:lnTo>
                <a:lnTo>
                  <a:pt x="5465135" y="2477386"/>
                </a:lnTo>
                <a:lnTo>
                  <a:pt x="5624623" y="2286000"/>
                </a:lnTo>
                <a:lnTo>
                  <a:pt x="5752214" y="1967023"/>
                </a:lnTo>
                <a:lnTo>
                  <a:pt x="5773479" y="1722474"/>
                </a:lnTo>
                <a:lnTo>
                  <a:pt x="5816009" y="1488558"/>
                </a:lnTo>
                <a:lnTo>
                  <a:pt x="6007395" y="1201479"/>
                </a:lnTo>
                <a:lnTo>
                  <a:pt x="6060558" y="1010093"/>
                </a:lnTo>
                <a:lnTo>
                  <a:pt x="6134986" y="893135"/>
                </a:lnTo>
                <a:lnTo>
                  <a:pt x="6294474" y="882502"/>
                </a:lnTo>
                <a:lnTo>
                  <a:pt x="6422065" y="765544"/>
                </a:lnTo>
                <a:lnTo>
                  <a:pt x="6634716" y="627321"/>
                </a:lnTo>
                <a:lnTo>
                  <a:pt x="6741042" y="414670"/>
                </a:lnTo>
                <a:lnTo>
                  <a:pt x="6666614" y="287079"/>
                </a:lnTo>
                <a:lnTo>
                  <a:pt x="6868632" y="308344"/>
                </a:lnTo>
                <a:lnTo>
                  <a:pt x="7070651" y="329609"/>
                </a:lnTo>
                <a:lnTo>
                  <a:pt x="7283302" y="340242"/>
                </a:lnTo>
                <a:lnTo>
                  <a:pt x="7655442" y="223284"/>
                </a:lnTo>
                <a:lnTo>
                  <a:pt x="7825562" y="116958"/>
                </a:lnTo>
                <a:lnTo>
                  <a:pt x="7910623" y="0"/>
                </a:lnTo>
              </a:path>
            </a:pathLst>
          </a:custGeom>
          <a:ln w="28575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1" name="Folyamatábra: Bekötés 10"/>
          <p:cNvSpPr>
            <a:spLocks noChangeAspect="1"/>
          </p:cNvSpPr>
          <p:nvPr/>
        </p:nvSpPr>
        <p:spPr>
          <a:xfrm>
            <a:off x="3563888" y="4437112"/>
            <a:ext cx="106426" cy="106426"/>
          </a:xfrm>
          <a:prstGeom prst="flowChartConnector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2" name="Folyamatábra: Bekötés 11"/>
          <p:cNvSpPr>
            <a:spLocks noChangeAspect="1"/>
          </p:cNvSpPr>
          <p:nvPr/>
        </p:nvSpPr>
        <p:spPr>
          <a:xfrm>
            <a:off x="4716016" y="4149080"/>
            <a:ext cx="106426" cy="106426"/>
          </a:xfrm>
          <a:prstGeom prst="flowChartConnector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3" name="Folyamatábra: Bekötés 12"/>
          <p:cNvSpPr>
            <a:spLocks noChangeAspect="1"/>
          </p:cNvSpPr>
          <p:nvPr/>
        </p:nvSpPr>
        <p:spPr>
          <a:xfrm>
            <a:off x="6660232" y="4077072"/>
            <a:ext cx="106426" cy="106426"/>
          </a:xfrm>
          <a:prstGeom prst="flowChartConnector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4" name="Folyamatábra: Bekötés 13"/>
          <p:cNvSpPr>
            <a:spLocks noChangeAspect="1"/>
          </p:cNvSpPr>
          <p:nvPr/>
        </p:nvSpPr>
        <p:spPr>
          <a:xfrm>
            <a:off x="8460432" y="3212976"/>
            <a:ext cx="72008" cy="72008"/>
          </a:xfrm>
          <a:prstGeom prst="flowChartConnector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8" name="Akciógomb: Egyéni 17">
            <a:hlinkClick r:id="" action="ppaction://noaction" highlightClick="1"/>
          </p:cNvPr>
          <p:cNvSpPr>
            <a:spLocks noChangeAspect="1"/>
          </p:cNvSpPr>
          <p:nvPr/>
        </p:nvSpPr>
        <p:spPr>
          <a:xfrm>
            <a:off x="6552616" y="188640"/>
            <a:ext cx="462290" cy="308194"/>
          </a:xfrm>
          <a:prstGeom prst="actionButtonBlank">
            <a:avLst/>
          </a:prstGeom>
          <a:solidFill>
            <a:schemeClr val="accent2">
              <a:lumMod val="75000"/>
            </a:schemeClr>
          </a:solidFill>
          <a:ln w="107950" cmpd="dbl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1</a:t>
            </a:r>
            <a:endParaRPr lang="hu-HU" dirty="0"/>
          </a:p>
        </p:txBody>
      </p:sp>
      <p:sp>
        <p:nvSpPr>
          <p:cNvPr id="19" name="Akciógomb: Egyéni 18">
            <a:hlinkClick r:id="" action="ppaction://noaction" highlightClick="1"/>
          </p:cNvPr>
          <p:cNvSpPr/>
          <p:nvPr/>
        </p:nvSpPr>
        <p:spPr>
          <a:xfrm>
            <a:off x="7200440" y="180008"/>
            <a:ext cx="468000" cy="308540"/>
          </a:xfrm>
          <a:prstGeom prst="actionButtonBlank">
            <a:avLst/>
          </a:prstGeom>
          <a:solidFill>
            <a:schemeClr val="accent2">
              <a:lumMod val="75000"/>
            </a:schemeClr>
          </a:solidFill>
          <a:ln w="107950" cmpd="dbl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2</a:t>
            </a:r>
            <a:endParaRPr lang="hu-HU" dirty="0"/>
          </a:p>
        </p:txBody>
      </p:sp>
      <p:sp>
        <p:nvSpPr>
          <p:cNvPr id="20" name="Akciógomb: Egyéni 19">
            <a:hlinkClick r:id="" action="ppaction://noaction" highlightClick="1"/>
          </p:cNvPr>
          <p:cNvSpPr>
            <a:spLocks noChangeAspect="1"/>
          </p:cNvSpPr>
          <p:nvPr/>
        </p:nvSpPr>
        <p:spPr>
          <a:xfrm>
            <a:off x="7848760" y="180008"/>
            <a:ext cx="466611" cy="311075"/>
          </a:xfrm>
          <a:prstGeom prst="actionButtonBlank">
            <a:avLst/>
          </a:prstGeom>
          <a:solidFill>
            <a:schemeClr val="accent2">
              <a:lumMod val="75000"/>
            </a:schemeClr>
          </a:solidFill>
          <a:ln w="107950" cmpd="dbl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3</a:t>
            </a:r>
            <a:endParaRPr lang="hu-HU" dirty="0"/>
          </a:p>
        </p:txBody>
      </p:sp>
      <p:sp>
        <p:nvSpPr>
          <p:cNvPr id="22" name="Szövegdoboz 21"/>
          <p:cNvSpPr txBox="1"/>
          <p:nvPr/>
        </p:nvSpPr>
        <p:spPr>
          <a:xfrm rot="20798370">
            <a:off x="1811763" y="4595593"/>
            <a:ext cx="14401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b="1" dirty="0" smtClean="0">
                <a:solidFill>
                  <a:schemeClr val="bg1"/>
                </a:solidFill>
              </a:rPr>
              <a:t>13 nap</a:t>
            </a:r>
            <a:endParaRPr lang="hu-HU" sz="3200" b="1" dirty="0">
              <a:solidFill>
                <a:schemeClr val="bg1"/>
              </a:solidFill>
            </a:endParaRPr>
          </a:p>
        </p:txBody>
      </p:sp>
      <p:sp>
        <p:nvSpPr>
          <p:cNvPr id="23" name="Szövegdoboz 22"/>
          <p:cNvSpPr txBox="1"/>
          <p:nvPr/>
        </p:nvSpPr>
        <p:spPr>
          <a:xfrm rot="20853115">
            <a:off x="22945" y="2829115"/>
            <a:ext cx="11521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b="1" dirty="0" smtClean="0">
                <a:solidFill>
                  <a:srgbClr val="FFFF00"/>
                </a:solidFill>
                <a:latin typeface="Baskerville Old Face" pitchFamily="18" charset="0"/>
              </a:rPr>
              <a:t>Szuez</a:t>
            </a:r>
            <a:endParaRPr lang="hu-HU" sz="1600" b="1" dirty="0">
              <a:solidFill>
                <a:srgbClr val="FFFF00"/>
              </a:solidFill>
              <a:latin typeface="Baskerville Old Face" pitchFamily="18" charset="0"/>
            </a:endParaRPr>
          </a:p>
        </p:txBody>
      </p:sp>
      <p:sp>
        <p:nvSpPr>
          <p:cNvPr id="24" name="Szövegdoboz 23"/>
          <p:cNvSpPr txBox="1"/>
          <p:nvPr/>
        </p:nvSpPr>
        <p:spPr>
          <a:xfrm rot="20853115">
            <a:off x="2533250" y="4050356"/>
            <a:ext cx="11521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b="1" dirty="0" smtClean="0">
                <a:solidFill>
                  <a:srgbClr val="FFFF00"/>
                </a:solidFill>
                <a:latin typeface="Baskerville Old Face" pitchFamily="18" charset="0"/>
              </a:rPr>
              <a:t>Bombay (</a:t>
            </a:r>
            <a:r>
              <a:rPr lang="hu-HU" sz="1600" b="1" dirty="0" err="1" smtClean="0">
                <a:solidFill>
                  <a:srgbClr val="FFFF00"/>
                </a:solidFill>
                <a:latin typeface="Baskerville Old Face" pitchFamily="18" charset="0"/>
              </a:rPr>
              <a:t>Mumbai</a:t>
            </a:r>
            <a:r>
              <a:rPr lang="hu-HU" sz="1600" b="1" dirty="0" smtClean="0">
                <a:solidFill>
                  <a:srgbClr val="FFFF00"/>
                </a:solidFill>
                <a:latin typeface="Baskerville Old Face" pitchFamily="18" charset="0"/>
              </a:rPr>
              <a:t>)</a:t>
            </a:r>
            <a:endParaRPr lang="hu-HU" sz="1600" b="1" dirty="0">
              <a:solidFill>
                <a:srgbClr val="FFFF00"/>
              </a:solidFill>
              <a:latin typeface="Baskerville Old Face" pitchFamily="18" charset="0"/>
            </a:endParaRPr>
          </a:p>
        </p:txBody>
      </p:sp>
      <p:sp>
        <p:nvSpPr>
          <p:cNvPr id="25" name="Szövegdoboz 24"/>
          <p:cNvSpPr txBox="1"/>
          <p:nvPr/>
        </p:nvSpPr>
        <p:spPr>
          <a:xfrm rot="20798370">
            <a:off x="3323931" y="3443465"/>
            <a:ext cx="14401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b="1" dirty="0" smtClean="0">
                <a:solidFill>
                  <a:srgbClr val="C00000"/>
                </a:solidFill>
              </a:rPr>
              <a:t>3 nap</a:t>
            </a:r>
            <a:endParaRPr lang="hu-HU" sz="3200" b="1" dirty="0">
              <a:solidFill>
                <a:srgbClr val="C00000"/>
              </a:solidFill>
            </a:endParaRPr>
          </a:p>
        </p:txBody>
      </p:sp>
      <p:sp>
        <p:nvSpPr>
          <p:cNvPr id="26" name="Szövegdoboz 25"/>
          <p:cNvSpPr txBox="1"/>
          <p:nvPr/>
        </p:nvSpPr>
        <p:spPr>
          <a:xfrm rot="20853115">
            <a:off x="4765499" y="3618309"/>
            <a:ext cx="11521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b="1" dirty="0" smtClean="0">
                <a:solidFill>
                  <a:srgbClr val="FFFF00"/>
                </a:solidFill>
                <a:latin typeface="Baskerville Old Face" pitchFamily="18" charset="0"/>
              </a:rPr>
              <a:t>Kalkutta (</a:t>
            </a:r>
            <a:r>
              <a:rPr lang="hu-HU" sz="1600" b="1" dirty="0" err="1" smtClean="0">
                <a:solidFill>
                  <a:srgbClr val="FFFF00"/>
                </a:solidFill>
                <a:latin typeface="Baskerville Old Face" pitchFamily="18" charset="0"/>
              </a:rPr>
              <a:t>Kolkata</a:t>
            </a:r>
            <a:r>
              <a:rPr lang="hu-HU" sz="1600" b="1" dirty="0" smtClean="0">
                <a:solidFill>
                  <a:srgbClr val="FFFF00"/>
                </a:solidFill>
                <a:latin typeface="Baskerville Old Face" pitchFamily="18" charset="0"/>
              </a:rPr>
              <a:t>)</a:t>
            </a:r>
            <a:endParaRPr lang="hu-HU" sz="1600" b="1" dirty="0">
              <a:solidFill>
                <a:srgbClr val="FFFF00"/>
              </a:solidFill>
              <a:latin typeface="Baskerville Old Face" pitchFamily="18" charset="0"/>
            </a:endParaRPr>
          </a:p>
        </p:txBody>
      </p:sp>
      <p:sp>
        <p:nvSpPr>
          <p:cNvPr id="27" name="Szövegdoboz 26"/>
          <p:cNvSpPr txBox="1"/>
          <p:nvPr/>
        </p:nvSpPr>
        <p:spPr>
          <a:xfrm rot="20853115">
            <a:off x="6971211" y="4053251"/>
            <a:ext cx="11521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b="1" dirty="0" smtClean="0">
                <a:solidFill>
                  <a:srgbClr val="FFFF00"/>
                </a:solidFill>
                <a:latin typeface="Baskerville Old Face" pitchFamily="18" charset="0"/>
              </a:rPr>
              <a:t>Hong Kong</a:t>
            </a:r>
            <a:endParaRPr lang="hu-HU" sz="1600" b="1" dirty="0">
              <a:solidFill>
                <a:srgbClr val="FFFF00"/>
              </a:solidFill>
              <a:latin typeface="Baskerville Old Face" pitchFamily="18" charset="0"/>
            </a:endParaRPr>
          </a:p>
        </p:txBody>
      </p:sp>
      <p:sp>
        <p:nvSpPr>
          <p:cNvPr id="28" name="Szövegdoboz 27"/>
          <p:cNvSpPr txBox="1"/>
          <p:nvPr/>
        </p:nvSpPr>
        <p:spPr>
          <a:xfrm rot="20798370">
            <a:off x="7428387" y="3443464"/>
            <a:ext cx="14401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b="1" dirty="0" smtClean="0">
                <a:solidFill>
                  <a:schemeClr val="bg1"/>
                </a:solidFill>
              </a:rPr>
              <a:t>6 nap</a:t>
            </a:r>
            <a:endParaRPr lang="hu-HU" sz="3200" b="1" dirty="0">
              <a:solidFill>
                <a:schemeClr val="bg1"/>
              </a:solidFill>
            </a:endParaRPr>
          </a:p>
        </p:txBody>
      </p:sp>
      <p:sp>
        <p:nvSpPr>
          <p:cNvPr id="29" name="Szövegdoboz 28"/>
          <p:cNvSpPr txBox="1"/>
          <p:nvPr/>
        </p:nvSpPr>
        <p:spPr>
          <a:xfrm rot="20853115">
            <a:off x="7331251" y="3045138"/>
            <a:ext cx="11521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b="1" dirty="0" smtClean="0">
                <a:solidFill>
                  <a:srgbClr val="FFFF00"/>
                </a:solidFill>
                <a:latin typeface="Baskerville Old Face" pitchFamily="18" charset="0"/>
              </a:rPr>
              <a:t>Jokohama</a:t>
            </a:r>
            <a:endParaRPr lang="hu-HU" sz="1600" b="1" dirty="0">
              <a:solidFill>
                <a:srgbClr val="FFFF00"/>
              </a:solidFill>
              <a:latin typeface="Baskerville Old Face" pitchFamily="18" charset="0"/>
            </a:endParaRPr>
          </a:p>
        </p:txBody>
      </p:sp>
      <p:sp>
        <p:nvSpPr>
          <p:cNvPr id="30" name="Szövegdoboz 29"/>
          <p:cNvSpPr txBox="1"/>
          <p:nvPr/>
        </p:nvSpPr>
        <p:spPr>
          <a:xfrm rot="20798370">
            <a:off x="5348540" y="5324058"/>
            <a:ext cx="14401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b="1" dirty="0" smtClean="0">
                <a:solidFill>
                  <a:schemeClr val="bg1"/>
                </a:solidFill>
              </a:rPr>
              <a:t>13 nap</a:t>
            </a:r>
            <a:endParaRPr lang="hu-HU" sz="3200" b="1" dirty="0">
              <a:solidFill>
                <a:schemeClr val="bg1"/>
              </a:solidFill>
            </a:endParaRPr>
          </a:p>
        </p:txBody>
      </p:sp>
      <p:sp>
        <p:nvSpPr>
          <p:cNvPr id="31" name="Lekerekített téglalap feliratnak 30"/>
          <p:cNvSpPr/>
          <p:nvPr/>
        </p:nvSpPr>
        <p:spPr>
          <a:xfrm>
            <a:off x="1259632" y="5229200"/>
            <a:ext cx="3672408" cy="1296144"/>
          </a:xfrm>
          <a:prstGeom prst="wedgeRoundRectCallout">
            <a:avLst>
              <a:gd name="adj1" fmla="val 17204"/>
              <a:gd name="adj2" fmla="val -46618"/>
              <a:gd name="adj3" fmla="val 16667"/>
            </a:avLst>
          </a:prstGeom>
          <a:solidFill>
            <a:schemeClr val="bg1">
              <a:lumMod val="85000"/>
            </a:schemeClr>
          </a:solidFill>
          <a:ln w="184150" cmpd="thickThin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hu-HU" sz="1600" dirty="0" smtClean="0">
              <a:solidFill>
                <a:schemeClr val="tx1"/>
              </a:solidFill>
            </a:endParaRPr>
          </a:p>
          <a:p>
            <a:pPr algn="just"/>
            <a:r>
              <a:rPr lang="hu-HU" b="1" dirty="0" smtClean="0">
                <a:solidFill>
                  <a:schemeClr val="tx1"/>
                </a:solidFill>
              </a:rPr>
              <a:t>Utazás: Luxushajóval </a:t>
            </a:r>
            <a:r>
              <a:rPr lang="hu-HU" b="1" dirty="0" err="1" smtClean="0">
                <a:solidFill>
                  <a:schemeClr val="tx1"/>
                </a:solidFill>
              </a:rPr>
              <a:t>Szueztól</a:t>
            </a:r>
            <a:r>
              <a:rPr lang="hu-HU" b="1" dirty="0" smtClean="0">
                <a:solidFill>
                  <a:schemeClr val="tx1"/>
                </a:solidFill>
              </a:rPr>
              <a:t> Bombayig (</a:t>
            </a:r>
            <a:r>
              <a:rPr lang="hu-HU" b="1" dirty="0" err="1" smtClean="0">
                <a:solidFill>
                  <a:schemeClr val="tx1"/>
                </a:solidFill>
              </a:rPr>
              <a:t>Mumbai</a:t>
            </a:r>
            <a:r>
              <a:rPr lang="hu-HU" b="1" dirty="0" smtClean="0">
                <a:solidFill>
                  <a:schemeClr val="tx1"/>
                </a:solidFill>
              </a:rPr>
              <a:t>)</a:t>
            </a:r>
          </a:p>
          <a:p>
            <a:pPr algn="just"/>
            <a:r>
              <a:rPr lang="hu-HU" dirty="0" smtClean="0">
                <a:hlinkClick r:id="rId4"/>
              </a:rPr>
              <a:t>http://www.azamaraclubcruises.com/destinations/asia-pacific</a:t>
            </a:r>
            <a:endParaRPr lang="hu-HU" b="1" dirty="0" smtClean="0">
              <a:solidFill>
                <a:schemeClr val="tx1"/>
              </a:solidFill>
            </a:endParaRPr>
          </a:p>
          <a:p>
            <a:pPr algn="just"/>
            <a:endParaRPr lang="hu-HU" dirty="0"/>
          </a:p>
        </p:txBody>
      </p:sp>
      <p:sp>
        <p:nvSpPr>
          <p:cNvPr id="32" name="Lekerekített téglalap feliratnak 31"/>
          <p:cNvSpPr/>
          <p:nvPr/>
        </p:nvSpPr>
        <p:spPr>
          <a:xfrm>
            <a:off x="5940152" y="692696"/>
            <a:ext cx="3024336" cy="1008112"/>
          </a:xfrm>
          <a:prstGeom prst="wedgeRoundRectCallout">
            <a:avLst>
              <a:gd name="adj1" fmla="val 21787"/>
              <a:gd name="adj2" fmla="val -46152"/>
              <a:gd name="adj3" fmla="val 16667"/>
            </a:avLst>
          </a:prstGeom>
          <a:solidFill>
            <a:schemeClr val="bg1">
              <a:lumMod val="85000"/>
            </a:schemeClr>
          </a:solidFill>
          <a:ln w="184150" cmpd="thickThin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hu-HU" b="1" dirty="0" smtClean="0">
              <a:solidFill>
                <a:schemeClr val="tx1"/>
              </a:solidFill>
            </a:endParaRPr>
          </a:p>
          <a:p>
            <a:r>
              <a:rPr lang="hu-HU" b="1" dirty="0" smtClean="0">
                <a:solidFill>
                  <a:schemeClr val="tx1"/>
                </a:solidFill>
              </a:rPr>
              <a:t>Utazás: vonattal </a:t>
            </a:r>
            <a:r>
              <a:rPr lang="hu-HU" b="1" dirty="0" err="1" smtClean="0">
                <a:solidFill>
                  <a:schemeClr val="tx1"/>
                </a:solidFill>
              </a:rPr>
              <a:t>Mumbaiból</a:t>
            </a:r>
            <a:r>
              <a:rPr lang="hu-HU" b="1" dirty="0" smtClean="0">
                <a:solidFill>
                  <a:schemeClr val="tx1"/>
                </a:solidFill>
              </a:rPr>
              <a:t> Kalkuttáig (</a:t>
            </a:r>
            <a:r>
              <a:rPr lang="hu-HU" b="1" dirty="0" err="1" smtClean="0">
                <a:solidFill>
                  <a:schemeClr val="tx1"/>
                </a:solidFill>
              </a:rPr>
              <a:t>Kolkata</a:t>
            </a:r>
            <a:r>
              <a:rPr lang="hu-HU" b="1" dirty="0" smtClean="0">
                <a:solidFill>
                  <a:schemeClr val="tx1"/>
                </a:solidFill>
              </a:rPr>
              <a:t>):</a:t>
            </a:r>
            <a:r>
              <a:rPr lang="hu-HU" dirty="0" smtClean="0">
                <a:hlinkClick r:id="rId5"/>
              </a:rPr>
              <a:t> http://indiarailinfo.com/</a:t>
            </a:r>
            <a:endParaRPr lang="hu-HU" b="1" dirty="0" smtClean="0">
              <a:solidFill>
                <a:schemeClr val="tx1"/>
              </a:solidFill>
            </a:endParaRPr>
          </a:p>
          <a:p>
            <a:pPr algn="just"/>
            <a:endParaRPr lang="hu-HU" dirty="0"/>
          </a:p>
        </p:txBody>
      </p:sp>
      <p:pic>
        <p:nvPicPr>
          <p:cNvPr id="11266" name="Picture 2" descr="http://upload.wikimedia.org/wikipedia/gu/7/7b/Indian_Railways_logo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51920" y="4149080"/>
            <a:ext cx="936104" cy="936104"/>
          </a:xfrm>
          <a:prstGeom prst="rect">
            <a:avLst/>
          </a:prstGeom>
          <a:noFill/>
        </p:spPr>
      </p:pic>
      <p:sp>
        <p:nvSpPr>
          <p:cNvPr id="33" name="Lekerekített téglalap feliratnak 32"/>
          <p:cNvSpPr/>
          <p:nvPr/>
        </p:nvSpPr>
        <p:spPr>
          <a:xfrm>
            <a:off x="6983760" y="4941168"/>
            <a:ext cx="2160240" cy="1368152"/>
          </a:xfrm>
          <a:prstGeom prst="wedgeRoundRectCallout">
            <a:avLst>
              <a:gd name="adj1" fmla="val 21787"/>
              <a:gd name="adj2" fmla="val -46152"/>
              <a:gd name="adj3" fmla="val 16667"/>
            </a:avLst>
          </a:prstGeom>
          <a:solidFill>
            <a:schemeClr val="bg1">
              <a:lumMod val="85000"/>
            </a:schemeClr>
          </a:solidFill>
          <a:ln w="184150" cmpd="thickThin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hu-HU" b="1" dirty="0" smtClean="0">
              <a:solidFill>
                <a:schemeClr val="tx1"/>
              </a:solidFill>
            </a:endParaRPr>
          </a:p>
          <a:p>
            <a:r>
              <a:rPr lang="hu-HU" sz="1600" b="1" dirty="0" smtClean="0">
                <a:solidFill>
                  <a:schemeClr val="tx1"/>
                </a:solidFill>
              </a:rPr>
              <a:t>Utazás: India és Kína között sem a vasúti közlekedés nem biztonságos, a hajóút nagy kerülő.</a:t>
            </a:r>
          </a:p>
          <a:p>
            <a:endParaRPr lang="hu-HU" dirty="0"/>
          </a:p>
        </p:txBody>
      </p:sp>
      <p:sp>
        <p:nvSpPr>
          <p:cNvPr id="34" name="Lekerekített téglalap feliratnak 33"/>
          <p:cNvSpPr/>
          <p:nvPr/>
        </p:nvSpPr>
        <p:spPr>
          <a:xfrm>
            <a:off x="5940152" y="1916832"/>
            <a:ext cx="3024336" cy="936104"/>
          </a:xfrm>
          <a:prstGeom prst="wedgeRoundRectCallout">
            <a:avLst>
              <a:gd name="adj1" fmla="val 21787"/>
              <a:gd name="adj2" fmla="val -46152"/>
              <a:gd name="adj3" fmla="val 16667"/>
            </a:avLst>
          </a:prstGeom>
          <a:solidFill>
            <a:schemeClr val="bg1">
              <a:lumMod val="85000"/>
            </a:schemeClr>
          </a:solidFill>
          <a:ln w="184150" cmpd="thickThin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hu-HU" b="1" dirty="0" smtClean="0">
              <a:solidFill>
                <a:schemeClr val="tx1"/>
              </a:solidFill>
            </a:endParaRPr>
          </a:p>
          <a:p>
            <a:endParaRPr lang="hu-HU" b="1" dirty="0" smtClean="0">
              <a:solidFill>
                <a:schemeClr val="tx1"/>
              </a:solidFill>
            </a:endParaRPr>
          </a:p>
          <a:p>
            <a:r>
              <a:rPr lang="hu-HU" b="1" dirty="0" smtClean="0">
                <a:solidFill>
                  <a:schemeClr val="tx1"/>
                </a:solidFill>
              </a:rPr>
              <a:t>Utazás: Hong Kong- Tokió (</a:t>
            </a:r>
            <a:r>
              <a:rPr lang="hu-HU" b="1" dirty="0" err="1" smtClean="0">
                <a:solidFill>
                  <a:schemeClr val="tx1"/>
                </a:solidFill>
              </a:rPr>
              <a:t>Tokyo</a:t>
            </a:r>
            <a:r>
              <a:rPr lang="hu-HU" b="1" dirty="0" smtClean="0">
                <a:solidFill>
                  <a:schemeClr val="tx1"/>
                </a:solidFill>
              </a:rPr>
              <a:t>) kirándulóhajó</a:t>
            </a:r>
            <a:r>
              <a:rPr lang="hu-HU" dirty="0" smtClean="0">
                <a:solidFill>
                  <a:schemeClr val="tx1"/>
                </a:solidFill>
              </a:rPr>
              <a:t>:</a:t>
            </a:r>
          </a:p>
          <a:p>
            <a:r>
              <a:rPr lang="hu-HU" sz="1600" dirty="0" smtClean="0">
                <a:hlinkClick r:id="rId7"/>
              </a:rPr>
              <a:t>http://www.cruisecompete.com/</a:t>
            </a:r>
            <a:endParaRPr lang="hu-HU" sz="1600" b="1" dirty="0" smtClean="0">
              <a:solidFill>
                <a:schemeClr val="tx1"/>
              </a:solidFill>
            </a:endParaRPr>
          </a:p>
          <a:p>
            <a:endParaRPr lang="hu-HU" sz="1600" b="1" dirty="0" smtClean="0">
              <a:solidFill>
                <a:schemeClr val="tx1"/>
              </a:solidFill>
            </a:endParaRPr>
          </a:p>
          <a:p>
            <a:endParaRPr lang="hu-HU" dirty="0"/>
          </a:p>
        </p:txBody>
      </p:sp>
      <p:sp>
        <p:nvSpPr>
          <p:cNvPr id="35" name="Akciógomb: Egyéni 34">
            <a:hlinkClick r:id="" action="ppaction://noaction" highlightClick="1"/>
          </p:cNvPr>
          <p:cNvSpPr>
            <a:spLocks noChangeAspect="1"/>
          </p:cNvSpPr>
          <p:nvPr/>
        </p:nvSpPr>
        <p:spPr>
          <a:xfrm>
            <a:off x="8532440" y="188640"/>
            <a:ext cx="462290" cy="316578"/>
          </a:xfrm>
          <a:prstGeom prst="actionButtonBlank">
            <a:avLst/>
          </a:prstGeom>
          <a:solidFill>
            <a:schemeClr val="accent2">
              <a:lumMod val="75000"/>
            </a:schemeClr>
          </a:solidFill>
          <a:ln w="107950" cmpd="dbl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4</a:t>
            </a:r>
            <a:endParaRPr lang="hu-HU" dirty="0"/>
          </a:p>
        </p:txBody>
      </p:sp>
      <p:grpSp>
        <p:nvGrpSpPr>
          <p:cNvPr id="40" name="Csoportba foglalás 39"/>
          <p:cNvGrpSpPr/>
          <p:nvPr/>
        </p:nvGrpSpPr>
        <p:grpSpPr>
          <a:xfrm>
            <a:off x="251520" y="836712"/>
            <a:ext cx="5256584" cy="3744416"/>
            <a:chOff x="395536" y="836712"/>
            <a:chExt cx="5256584" cy="3744416"/>
          </a:xfrm>
        </p:grpSpPr>
        <p:sp>
          <p:nvSpPr>
            <p:cNvPr id="36" name="Lekerekített téglalap feliratnak 35"/>
            <p:cNvSpPr/>
            <p:nvPr/>
          </p:nvSpPr>
          <p:spPr>
            <a:xfrm>
              <a:off x="395536" y="836712"/>
              <a:ext cx="5256584" cy="3744416"/>
            </a:xfrm>
            <a:prstGeom prst="wedgeRoundRectCallout">
              <a:avLst>
                <a:gd name="adj1" fmla="val 21787"/>
                <a:gd name="adj2" fmla="val -46152"/>
                <a:gd name="adj3" fmla="val 16667"/>
              </a:avLst>
            </a:prstGeom>
            <a:solidFill>
              <a:schemeClr val="bg1">
                <a:lumMod val="85000"/>
              </a:schemeClr>
            </a:solidFill>
            <a:ln w="184150" cmpd="thickThin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hu-HU" b="1" dirty="0" smtClean="0">
                <a:solidFill>
                  <a:schemeClr val="tx1"/>
                </a:solidFill>
              </a:endParaRPr>
            </a:p>
            <a:p>
              <a:endParaRPr lang="hu-HU" b="1" dirty="0" smtClean="0">
                <a:solidFill>
                  <a:schemeClr val="tx1"/>
                </a:solidFill>
              </a:endParaRPr>
            </a:p>
            <a:p>
              <a:endParaRPr lang="hu-HU" b="1" dirty="0" smtClean="0">
                <a:solidFill>
                  <a:schemeClr val="tx1"/>
                </a:solidFill>
              </a:endParaRPr>
            </a:p>
            <a:p>
              <a:endParaRPr lang="hu-HU" b="1" dirty="0" smtClean="0">
                <a:solidFill>
                  <a:schemeClr val="tx1"/>
                </a:solidFill>
              </a:endParaRPr>
            </a:p>
            <a:p>
              <a:endParaRPr lang="hu-HU" b="1" dirty="0" smtClean="0">
                <a:solidFill>
                  <a:schemeClr val="tx1"/>
                </a:solidFill>
              </a:endParaRPr>
            </a:p>
            <a:p>
              <a:endParaRPr lang="hu-HU" b="1" dirty="0" smtClean="0">
                <a:solidFill>
                  <a:schemeClr val="tx1"/>
                </a:solidFill>
              </a:endParaRPr>
            </a:p>
            <a:p>
              <a:endParaRPr lang="hu-HU" b="1" dirty="0" smtClean="0">
                <a:solidFill>
                  <a:schemeClr val="tx1"/>
                </a:solidFill>
              </a:endParaRPr>
            </a:p>
            <a:p>
              <a:endParaRPr lang="hu-HU" b="1" dirty="0" smtClean="0">
                <a:solidFill>
                  <a:schemeClr val="tx1"/>
                </a:solidFill>
              </a:endParaRPr>
            </a:p>
            <a:p>
              <a:endParaRPr lang="hu-HU" b="1" dirty="0" smtClean="0">
                <a:solidFill>
                  <a:schemeClr val="tx1"/>
                </a:solidFill>
              </a:endParaRPr>
            </a:p>
            <a:p>
              <a:pPr algn="just"/>
              <a:endParaRPr lang="hu-HU" dirty="0"/>
            </a:p>
          </p:txBody>
        </p:sp>
        <p:pic>
          <p:nvPicPr>
            <p:cNvPr id="37" name="Kép 36" descr="Map_Trans-Siberian_railway.png"/>
            <p:cNvPicPr>
              <a:picLocks noChangeAspect="1"/>
            </p:cNvPicPr>
            <p:nvPr/>
          </p:nvPicPr>
          <p:blipFill>
            <a:blip r:embed="rId8" cstate="print"/>
            <a:srcRect l="4074" t="3877" r="5481" b="5024"/>
            <a:stretch>
              <a:fillRect/>
            </a:stretch>
          </p:blipFill>
          <p:spPr>
            <a:xfrm>
              <a:off x="467543" y="908720"/>
              <a:ext cx="5055881" cy="3600400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38" name="Téglalap 37"/>
            <p:cNvSpPr/>
            <p:nvPr/>
          </p:nvSpPr>
          <p:spPr>
            <a:xfrm>
              <a:off x="611560" y="980728"/>
              <a:ext cx="4536504" cy="17543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hu-HU" b="1" dirty="0" smtClean="0">
                  <a:solidFill>
                    <a:prstClr val="black"/>
                  </a:solidFill>
                </a:rPr>
                <a:t>Utazás: az 1891-1916 között épült </a:t>
              </a:r>
              <a:r>
                <a:rPr lang="hu-HU" b="1" dirty="0" err="1" smtClean="0">
                  <a:solidFill>
                    <a:prstClr val="black"/>
                  </a:solidFill>
                </a:rPr>
                <a:t>transzszibériai</a:t>
              </a:r>
              <a:r>
                <a:rPr lang="hu-HU" b="1" dirty="0" smtClean="0">
                  <a:solidFill>
                    <a:prstClr val="black"/>
                  </a:solidFill>
                </a:rPr>
                <a:t>  vasúton Moszkvától Vlagyivosztokig</a:t>
              </a:r>
              <a:r>
                <a:rPr lang="hu-HU" dirty="0" smtClean="0">
                  <a:hlinkClick r:id="rId9"/>
                </a:rPr>
                <a:t> </a:t>
              </a:r>
            </a:p>
            <a:p>
              <a:pPr lvl="0"/>
              <a:r>
                <a:rPr lang="hu-HU" dirty="0" smtClean="0">
                  <a:hlinkClick r:id="rId9"/>
                </a:rPr>
                <a:t>http://www.1000ut.hu/cikk/44</a:t>
              </a:r>
              <a:endParaRPr lang="hu-HU" b="1" dirty="0" smtClean="0">
                <a:solidFill>
                  <a:prstClr val="black"/>
                </a:solidFill>
              </a:endParaRPr>
            </a:p>
            <a:p>
              <a:pPr lvl="0"/>
              <a:endParaRPr lang="hu-HU" b="1" dirty="0" smtClean="0">
                <a:solidFill>
                  <a:prstClr val="black"/>
                </a:solidFill>
              </a:endParaRPr>
            </a:p>
            <a:p>
              <a:pPr lvl="0"/>
              <a:endParaRPr lang="hu-HU" b="1" dirty="0" smtClean="0">
                <a:solidFill>
                  <a:prstClr val="black"/>
                </a:solidFill>
              </a:endParaRPr>
            </a:p>
          </p:txBody>
        </p:sp>
        <p:pic>
          <p:nvPicPr>
            <p:cNvPr id="39" name="Kép 38" descr="Actions-window-close-icon.png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004048" y="980728"/>
              <a:ext cx="427112" cy="427112"/>
            </a:xfrm>
            <a:prstGeom prst="rect">
              <a:avLst/>
            </a:prstGeom>
          </p:spPr>
        </p:pic>
      </p:grpSp>
      <p:sp>
        <p:nvSpPr>
          <p:cNvPr id="41" name="Akciógomb: Tovább vagy Következő 40">
            <a:hlinkClick r:id="" action="ppaction://hlinkshowjump?jump=nextslide" highlightClick="1"/>
          </p:cNvPr>
          <p:cNvSpPr/>
          <p:nvPr/>
        </p:nvSpPr>
        <p:spPr>
          <a:xfrm>
            <a:off x="8316416" y="6453336"/>
            <a:ext cx="499491" cy="249746"/>
          </a:xfrm>
          <a:prstGeom prst="actionButtonForwardNext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42" name="Akciógomb: Tovább vagy Következő 41">
            <a:hlinkClick r:id="" action="ppaction://hlinkshowjump?jump=previousslide" highlightClick="1"/>
          </p:cNvPr>
          <p:cNvSpPr/>
          <p:nvPr/>
        </p:nvSpPr>
        <p:spPr>
          <a:xfrm rot="10800000">
            <a:off x="7596336" y="6453336"/>
            <a:ext cx="499491" cy="249746"/>
          </a:xfrm>
          <a:prstGeom prst="actionButtonForwardNext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</p:childTnLst>
        </p:cTn>
      </p:par>
    </p:tnLst>
    <p:bldLst>
      <p:bldP spid="17" grpId="0" animBg="1"/>
      <p:bldP spid="22" grpId="0"/>
      <p:bldP spid="25" grpId="0"/>
      <p:bldP spid="28" grpId="0"/>
      <p:bldP spid="30" grpId="0"/>
      <p:bldP spid="31" grpId="0" animBg="1"/>
      <p:bldP spid="32" grpId="0" animBg="1"/>
      <p:bldP spid="33" grpId="0" animBg="1"/>
      <p:bldP spid="3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Kép 14" descr="föl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5328431"/>
          </a:xfrm>
          <a:prstGeom prst="rect">
            <a:avLst/>
          </a:prstGeom>
        </p:spPr>
      </p:pic>
      <p:sp>
        <p:nvSpPr>
          <p:cNvPr id="10" name="Akciógomb: Tovább vagy Következő 9">
            <a:hlinkClick r:id="" action="ppaction://noaction" highlightClick="1"/>
          </p:cNvPr>
          <p:cNvSpPr/>
          <p:nvPr/>
        </p:nvSpPr>
        <p:spPr>
          <a:xfrm>
            <a:off x="179512" y="188640"/>
            <a:ext cx="648072" cy="504056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solidFill>
              <a:srgbClr val="FFFFFF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6" name="Szövegdoboz 15"/>
          <p:cNvSpPr txBox="1"/>
          <p:nvPr/>
        </p:nvSpPr>
        <p:spPr>
          <a:xfrm>
            <a:off x="899592" y="188640"/>
            <a:ext cx="6120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58000" dir="5400000" sy="-100000" algn="bl" rotWithShape="0"/>
                </a:effectLst>
              </a:rPr>
              <a:t>3. rész: Át a Csendes-óceánon</a:t>
            </a:r>
            <a:endParaRPr lang="hu-HU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60000" endA="900" endPos="58000" dir="5400000" sy="-100000" algn="bl" rotWithShape="0"/>
              </a:effectLst>
            </a:endParaRPr>
          </a:p>
        </p:txBody>
      </p:sp>
      <p:sp>
        <p:nvSpPr>
          <p:cNvPr id="6" name="Szabadkézi sokszög 5"/>
          <p:cNvSpPr/>
          <p:nvPr/>
        </p:nvSpPr>
        <p:spPr>
          <a:xfrm>
            <a:off x="1662545" y="1603169"/>
            <a:ext cx="4013860" cy="285008"/>
          </a:xfrm>
          <a:custGeom>
            <a:avLst/>
            <a:gdLst>
              <a:gd name="connsiteX0" fmla="*/ 0 w 4013860"/>
              <a:gd name="connsiteY0" fmla="*/ 0 h 285008"/>
              <a:gd name="connsiteX1" fmla="*/ 368136 w 4013860"/>
              <a:gd name="connsiteY1" fmla="*/ 130628 h 285008"/>
              <a:gd name="connsiteX2" fmla="*/ 641268 w 4013860"/>
              <a:gd name="connsiteY2" fmla="*/ 166254 h 285008"/>
              <a:gd name="connsiteX3" fmla="*/ 985652 w 4013860"/>
              <a:gd name="connsiteY3" fmla="*/ 213756 h 285008"/>
              <a:gd name="connsiteX4" fmla="*/ 1246910 w 4013860"/>
              <a:gd name="connsiteY4" fmla="*/ 249382 h 285008"/>
              <a:gd name="connsiteX5" fmla="*/ 1591294 w 4013860"/>
              <a:gd name="connsiteY5" fmla="*/ 261257 h 285008"/>
              <a:gd name="connsiteX6" fmla="*/ 1959429 w 4013860"/>
              <a:gd name="connsiteY6" fmla="*/ 285008 h 285008"/>
              <a:gd name="connsiteX7" fmla="*/ 2398816 w 4013860"/>
              <a:gd name="connsiteY7" fmla="*/ 273132 h 285008"/>
              <a:gd name="connsiteX8" fmla="*/ 2695699 w 4013860"/>
              <a:gd name="connsiteY8" fmla="*/ 261257 h 285008"/>
              <a:gd name="connsiteX9" fmla="*/ 3087585 w 4013860"/>
              <a:gd name="connsiteY9" fmla="*/ 213756 h 285008"/>
              <a:gd name="connsiteX10" fmla="*/ 3455720 w 4013860"/>
              <a:gd name="connsiteY10" fmla="*/ 142504 h 285008"/>
              <a:gd name="connsiteX11" fmla="*/ 3823855 w 4013860"/>
              <a:gd name="connsiteY11" fmla="*/ 71252 h 285008"/>
              <a:gd name="connsiteX12" fmla="*/ 4013860 w 4013860"/>
              <a:gd name="connsiteY12" fmla="*/ 23750 h 285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013860" h="285008">
                <a:moveTo>
                  <a:pt x="0" y="0"/>
                </a:moveTo>
                <a:lnTo>
                  <a:pt x="368136" y="130628"/>
                </a:lnTo>
                <a:lnTo>
                  <a:pt x="641268" y="166254"/>
                </a:lnTo>
                <a:lnTo>
                  <a:pt x="985652" y="213756"/>
                </a:lnTo>
                <a:lnTo>
                  <a:pt x="1246910" y="249382"/>
                </a:lnTo>
                <a:lnTo>
                  <a:pt x="1591294" y="261257"/>
                </a:lnTo>
                <a:lnTo>
                  <a:pt x="1959429" y="285008"/>
                </a:lnTo>
                <a:lnTo>
                  <a:pt x="2398816" y="273132"/>
                </a:lnTo>
                <a:lnTo>
                  <a:pt x="2695699" y="261257"/>
                </a:lnTo>
                <a:lnTo>
                  <a:pt x="3087585" y="213756"/>
                </a:lnTo>
                <a:lnTo>
                  <a:pt x="3455720" y="142504"/>
                </a:lnTo>
                <a:lnTo>
                  <a:pt x="3823855" y="71252"/>
                </a:lnTo>
                <a:lnTo>
                  <a:pt x="4013860" y="23750"/>
                </a:lnTo>
              </a:path>
            </a:pathLst>
          </a:custGeom>
          <a:ln w="19050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Lekerekített téglalap feliratnak 6"/>
          <p:cNvSpPr/>
          <p:nvPr/>
        </p:nvSpPr>
        <p:spPr>
          <a:xfrm>
            <a:off x="179512" y="4437112"/>
            <a:ext cx="2664296" cy="1656184"/>
          </a:xfrm>
          <a:prstGeom prst="wedgeRoundRectCallout">
            <a:avLst>
              <a:gd name="adj1" fmla="val 21787"/>
              <a:gd name="adj2" fmla="val -46152"/>
              <a:gd name="adj3" fmla="val 16667"/>
            </a:avLst>
          </a:prstGeom>
          <a:solidFill>
            <a:schemeClr val="bg1">
              <a:lumMod val="85000"/>
            </a:schemeClr>
          </a:solidFill>
          <a:ln w="184150" cmpd="thickThin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hu-HU" b="1" dirty="0" smtClean="0">
              <a:solidFill>
                <a:schemeClr val="tx1"/>
              </a:solidFill>
            </a:endParaRPr>
          </a:p>
          <a:p>
            <a:endParaRPr lang="hu-HU" b="1" dirty="0" smtClean="0">
              <a:solidFill>
                <a:schemeClr val="tx1"/>
              </a:solidFill>
            </a:endParaRPr>
          </a:p>
          <a:p>
            <a:r>
              <a:rPr lang="hu-HU" b="1" dirty="0" smtClean="0">
                <a:solidFill>
                  <a:schemeClr val="tx1"/>
                </a:solidFill>
              </a:rPr>
              <a:t>Utazás: Kereskedelmi hajójárattal </a:t>
            </a:r>
            <a:r>
              <a:rPr lang="hu-HU" b="1" dirty="0" err="1" smtClean="0">
                <a:solidFill>
                  <a:schemeClr val="tx1"/>
                </a:solidFill>
              </a:rPr>
              <a:t>Tokió-Oakland</a:t>
            </a:r>
            <a:r>
              <a:rPr lang="hu-HU" b="1" dirty="0" smtClean="0">
                <a:solidFill>
                  <a:schemeClr val="tx1"/>
                </a:solidFill>
              </a:rPr>
              <a:t>  (Kalifornia) </a:t>
            </a:r>
            <a:r>
              <a:rPr lang="hu-HU" dirty="0" smtClean="0">
                <a:hlinkClick r:id="rId4"/>
              </a:rPr>
              <a:t>  </a:t>
            </a:r>
            <a:r>
              <a:rPr lang="hu-HU" sz="1600" dirty="0" smtClean="0">
                <a:hlinkClick r:id="rId4"/>
              </a:rPr>
              <a:t>http://www.apl.com/routes/html/asia_north_america.html</a:t>
            </a:r>
            <a:endParaRPr lang="hu-HU" sz="1600" b="1" dirty="0" smtClean="0">
              <a:solidFill>
                <a:schemeClr val="tx1"/>
              </a:solidFill>
            </a:endParaRPr>
          </a:p>
          <a:p>
            <a:endParaRPr lang="hu-HU" b="1" dirty="0" smtClean="0">
              <a:solidFill>
                <a:schemeClr val="tx1"/>
              </a:solidFill>
            </a:endParaRPr>
          </a:p>
          <a:p>
            <a:pPr algn="just"/>
            <a:endParaRPr lang="hu-HU" dirty="0"/>
          </a:p>
        </p:txBody>
      </p:sp>
      <p:sp>
        <p:nvSpPr>
          <p:cNvPr id="8" name="Szövegdoboz 7"/>
          <p:cNvSpPr txBox="1"/>
          <p:nvPr/>
        </p:nvSpPr>
        <p:spPr>
          <a:xfrm>
            <a:off x="2987824" y="1340768"/>
            <a:ext cx="14401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b="1" dirty="0" smtClean="0">
                <a:solidFill>
                  <a:schemeClr val="bg1"/>
                </a:solidFill>
              </a:rPr>
              <a:t>22 nap</a:t>
            </a:r>
            <a:endParaRPr lang="hu-HU" sz="3200" b="1" dirty="0">
              <a:solidFill>
                <a:schemeClr val="bg1"/>
              </a:solidFill>
            </a:endParaRPr>
          </a:p>
        </p:txBody>
      </p:sp>
      <p:sp>
        <p:nvSpPr>
          <p:cNvPr id="9" name="Folyamatábra: Bekötés 8"/>
          <p:cNvSpPr>
            <a:spLocks noChangeAspect="1"/>
          </p:cNvSpPr>
          <p:nvPr/>
        </p:nvSpPr>
        <p:spPr>
          <a:xfrm>
            <a:off x="1547664" y="1556792"/>
            <a:ext cx="106426" cy="106426"/>
          </a:xfrm>
          <a:prstGeom prst="flowChartConnector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1" name="Folyamatábra: Bekötés 10"/>
          <p:cNvSpPr>
            <a:spLocks noChangeAspect="1"/>
          </p:cNvSpPr>
          <p:nvPr/>
        </p:nvSpPr>
        <p:spPr>
          <a:xfrm>
            <a:off x="5652120" y="1556792"/>
            <a:ext cx="106426" cy="106426"/>
          </a:xfrm>
          <a:prstGeom prst="flowChartConnector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2" name="Szövegdoboz 11"/>
          <p:cNvSpPr txBox="1"/>
          <p:nvPr/>
        </p:nvSpPr>
        <p:spPr>
          <a:xfrm rot="20853115">
            <a:off x="1786634" y="1172929"/>
            <a:ext cx="11521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b="1" dirty="0" smtClean="0">
                <a:solidFill>
                  <a:srgbClr val="FFFF00"/>
                </a:solidFill>
                <a:latin typeface="Baskerville Old Face" pitchFamily="18" charset="0"/>
              </a:rPr>
              <a:t>Jokohama</a:t>
            </a:r>
            <a:endParaRPr lang="hu-HU" sz="1600" b="1" dirty="0">
              <a:solidFill>
                <a:srgbClr val="FFFF00"/>
              </a:solidFill>
              <a:latin typeface="Baskerville Old Face" pitchFamily="18" charset="0"/>
            </a:endParaRPr>
          </a:p>
        </p:txBody>
      </p:sp>
      <p:sp>
        <p:nvSpPr>
          <p:cNvPr id="13" name="Szövegdoboz 12"/>
          <p:cNvSpPr txBox="1"/>
          <p:nvPr/>
        </p:nvSpPr>
        <p:spPr>
          <a:xfrm rot="20853115">
            <a:off x="4295718" y="1285425"/>
            <a:ext cx="15277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b="1" dirty="0" smtClean="0">
                <a:solidFill>
                  <a:srgbClr val="FFFF00"/>
                </a:solidFill>
                <a:latin typeface="Baskerville Old Face" pitchFamily="18" charset="0"/>
              </a:rPr>
              <a:t>San Francisco</a:t>
            </a:r>
            <a:endParaRPr lang="hu-HU" sz="1600" b="1" dirty="0">
              <a:solidFill>
                <a:srgbClr val="FFFF00"/>
              </a:solidFill>
              <a:latin typeface="Baskerville Old Face" pitchFamily="18" charset="0"/>
            </a:endParaRPr>
          </a:p>
        </p:txBody>
      </p:sp>
      <p:sp>
        <p:nvSpPr>
          <p:cNvPr id="17" name="Szövegdoboz 16"/>
          <p:cNvSpPr txBox="1"/>
          <p:nvPr/>
        </p:nvSpPr>
        <p:spPr>
          <a:xfrm>
            <a:off x="7271792" y="4725144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Lehetőségek:</a:t>
            </a:r>
            <a:endParaRPr lang="hu-HU" dirty="0"/>
          </a:p>
        </p:txBody>
      </p:sp>
      <p:sp>
        <p:nvSpPr>
          <p:cNvPr id="21" name="Akciógomb: Egyéni 20">
            <a:hlinkClick r:id="" action="ppaction://noaction" highlightClick="1"/>
          </p:cNvPr>
          <p:cNvSpPr>
            <a:spLocks noChangeAspect="1"/>
          </p:cNvSpPr>
          <p:nvPr/>
        </p:nvSpPr>
        <p:spPr>
          <a:xfrm>
            <a:off x="7524328" y="188640"/>
            <a:ext cx="462290" cy="308194"/>
          </a:xfrm>
          <a:prstGeom prst="actionButtonBlank">
            <a:avLst/>
          </a:prstGeom>
          <a:solidFill>
            <a:schemeClr val="accent2">
              <a:lumMod val="75000"/>
            </a:schemeClr>
          </a:solidFill>
          <a:ln w="107950" cmpd="dbl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1</a:t>
            </a:r>
            <a:endParaRPr lang="hu-HU" dirty="0"/>
          </a:p>
        </p:txBody>
      </p:sp>
      <p:sp>
        <p:nvSpPr>
          <p:cNvPr id="22" name="Akciógomb: Egyéni 21">
            <a:hlinkClick r:id="" action="ppaction://noaction" highlightClick="1"/>
          </p:cNvPr>
          <p:cNvSpPr/>
          <p:nvPr/>
        </p:nvSpPr>
        <p:spPr>
          <a:xfrm>
            <a:off x="8244408" y="188640"/>
            <a:ext cx="468000" cy="308540"/>
          </a:xfrm>
          <a:prstGeom prst="actionButtonBlank">
            <a:avLst/>
          </a:prstGeom>
          <a:solidFill>
            <a:schemeClr val="accent2">
              <a:lumMod val="75000"/>
            </a:schemeClr>
          </a:solidFill>
          <a:ln w="107950" cmpd="dbl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2</a:t>
            </a:r>
            <a:endParaRPr lang="hu-HU" dirty="0"/>
          </a:p>
        </p:txBody>
      </p:sp>
      <p:sp>
        <p:nvSpPr>
          <p:cNvPr id="23" name="Szövegdoboz 22"/>
          <p:cNvSpPr txBox="1"/>
          <p:nvPr/>
        </p:nvSpPr>
        <p:spPr>
          <a:xfrm>
            <a:off x="6732240" y="620688"/>
            <a:ext cx="2411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b="1" dirty="0" smtClean="0">
                <a:solidFill>
                  <a:schemeClr val="bg1"/>
                </a:solidFill>
              </a:rPr>
              <a:t>Lehetőségek:</a:t>
            </a:r>
            <a:endParaRPr lang="hu-HU" sz="2400" b="1" dirty="0">
              <a:solidFill>
                <a:schemeClr val="bg1"/>
              </a:solidFill>
            </a:endParaRPr>
          </a:p>
        </p:txBody>
      </p:sp>
      <p:grpSp>
        <p:nvGrpSpPr>
          <p:cNvPr id="27" name="Csoportba foglalás 26"/>
          <p:cNvGrpSpPr/>
          <p:nvPr/>
        </p:nvGrpSpPr>
        <p:grpSpPr>
          <a:xfrm>
            <a:off x="3059832" y="2871426"/>
            <a:ext cx="5832648" cy="3986574"/>
            <a:chOff x="3131840" y="3068960"/>
            <a:chExt cx="5832648" cy="3986574"/>
          </a:xfrm>
        </p:grpSpPr>
        <p:sp>
          <p:nvSpPr>
            <p:cNvPr id="18" name="Lekerekített téglalap feliratnak 17"/>
            <p:cNvSpPr/>
            <p:nvPr/>
          </p:nvSpPr>
          <p:spPr>
            <a:xfrm>
              <a:off x="3131840" y="3068960"/>
              <a:ext cx="5832648" cy="3600400"/>
            </a:xfrm>
            <a:prstGeom prst="wedgeRoundRectCallout">
              <a:avLst>
                <a:gd name="adj1" fmla="val 18876"/>
                <a:gd name="adj2" fmla="val -52320"/>
                <a:gd name="adj3" fmla="val 16667"/>
              </a:avLst>
            </a:prstGeom>
            <a:solidFill>
              <a:schemeClr val="bg1">
                <a:lumMod val="85000"/>
              </a:schemeClr>
            </a:solidFill>
            <a:ln w="184150" cmpd="thickThin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hu-HU" b="1" dirty="0" smtClean="0">
                <a:solidFill>
                  <a:schemeClr val="tx1"/>
                </a:solidFill>
              </a:endParaRPr>
            </a:p>
            <a:p>
              <a:endParaRPr lang="hu-HU" b="1" dirty="0" smtClean="0">
                <a:solidFill>
                  <a:schemeClr val="tx1"/>
                </a:solidFill>
              </a:endParaRPr>
            </a:p>
            <a:p>
              <a:endParaRPr lang="hu-HU" b="1" dirty="0" smtClean="0">
                <a:solidFill>
                  <a:schemeClr val="tx1"/>
                </a:solidFill>
              </a:endParaRPr>
            </a:p>
            <a:p>
              <a:pPr algn="just"/>
              <a:endParaRPr lang="hu-HU" dirty="0"/>
            </a:p>
          </p:txBody>
        </p:sp>
        <p:sp>
          <p:nvSpPr>
            <p:cNvPr id="19" name="Téglalap 18"/>
            <p:cNvSpPr/>
            <p:nvPr/>
          </p:nvSpPr>
          <p:spPr>
            <a:xfrm>
              <a:off x="3275856" y="5301208"/>
              <a:ext cx="5544616" cy="17543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hu-HU" b="1" dirty="0" smtClean="0">
                  <a:solidFill>
                    <a:prstClr val="black"/>
                  </a:solidFill>
                </a:rPr>
                <a:t>Utazás: Az 1899-ben megépült Panama- csatornán keresztül végig vízi úton.</a:t>
              </a:r>
              <a:r>
                <a:rPr lang="hu-HU" dirty="0" smtClean="0">
                  <a:hlinkClick r:id="rId5"/>
                </a:rPr>
                <a:t> </a:t>
              </a:r>
            </a:p>
            <a:p>
              <a:pPr lvl="0"/>
              <a:r>
                <a:rPr lang="hu-HU" dirty="0" smtClean="0">
                  <a:hlinkClick r:id="rId5"/>
                </a:rPr>
                <a:t>http://toochee.postr.hu/a-panama-csatorna-100-ev-kepekben</a:t>
              </a:r>
              <a:endParaRPr lang="hu-HU" b="1" dirty="0" smtClean="0">
                <a:solidFill>
                  <a:prstClr val="black"/>
                </a:solidFill>
              </a:endParaRPr>
            </a:p>
            <a:p>
              <a:pPr lvl="0"/>
              <a:endParaRPr lang="hu-HU" b="1" dirty="0" smtClean="0">
                <a:solidFill>
                  <a:prstClr val="black"/>
                </a:solidFill>
              </a:endParaRPr>
            </a:p>
            <a:p>
              <a:pPr lvl="0"/>
              <a:endParaRPr lang="hu-HU" b="1" dirty="0" smtClean="0">
                <a:solidFill>
                  <a:prstClr val="black"/>
                </a:solidFill>
              </a:endParaRPr>
            </a:p>
          </p:txBody>
        </p:sp>
        <p:pic>
          <p:nvPicPr>
            <p:cNvPr id="20" name="Kép 19" descr="map-panama-canal.jpg"/>
            <p:cNvPicPr>
              <a:picLocks noChangeAspect="1"/>
            </p:cNvPicPr>
            <p:nvPr/>
          </p:nvPicPr>
          <p:blipFill>
            <a:blip r:embed="rId6" cstate="print"/>
            <a:srcRect l="3962" t="1973" r="5234" b="42300"/>
            <a:stretch>
              <a:fillRect/>
            </a:stretch>
          </p:blipFill>
          <p:spPr>
            <a:xfrm>
              <a:off x="3347864" y="3140968"/>
              <a:ext cx="5400600" cy="2033819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25" name="Kép 24" descr="Actions-window-close-icon.pn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352928" y="6093296"/>
              <a:ext cx="355104" cy="355104"/>
            </a:xfrm>
            <a:prstGeom prst="rect">
              <a:avLst/>
            </a:prstGeom>
          </p:spPr>
        </p:pic>
      </p:grpSp>
      <p:sp>
        <p:nvSpPr>
          <p:cNvPr id="28" name="Akciógomb: Tovább vagy Következő 27">
            <a:hlinkClick r:id="" action="ppaction://hlinkshowjump?jump=nextslide" highlightClick="1"/>
          </p:cNvPr>
          <p:cNvSpPr/>
          <p:nvPr/>
        </p:nvSpPr>
        <p:spPr>
          <a:xfrm>
            <a:off x="971600" y="6381328"/>
            <a:ext cx="499491" cy="249746"/>
          </a:xfrm>
          <a:prstGeom prst="actionButtonForwardNext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29" name="Akciógomb: Tovább vagy Következő 28">
            <a:hlinkClick r:id="" action="ppaction://hlinkshowjump?jump=previousslide" highlightClick="1"/>
          </p:cNvPr>
          <p:cNvSpPr/>
          <p:nvPr/>
        </p:nvSpPr>
        <p:spPr>
          <a:xfrm rot="10800000">
            <a:off x="251520" y="6381328"/>
            <a:ext cx="499491" cy="249746"/>
          </a:xfrm>
          <a:prstGeom prst="actionButtonForwardNext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Tartalom helye 3" descr="World-satellite-map.png"/>
          <p:cNvPicPr>
            <a:picLocks noChangeAspect="1"/>
          </p:cNvPicPr>
          <p:nvPr/>
        </p:nvPicPr>
        <p:blipFill>
          <a:blip r:embed="rId3" cstate="print"/>
          <a:srcRect l="12542" t="8276" r="48250" b="40357"/>
          <a:stretch>
            <a:fillRect/>
          </a:stretch>
        </p:blipFill>
        <p:spPr>
          <a:xfrm>
            <a:off x="0" y="0"/>
            <a:ext cx="9144000" cy="5989848"/>
          </a:xfrm>
          <a:prstGeom prst="rect">
            <a:avLst/>
          </a:prstGeom>
        </p:spPr>
      </p:pic>
      <p:sp>
        <p:nvSpPr>
          <p:cNvPr id="10" name="Szabadkézi sokszög 9"/>
          <p:cNvSpPr/>
          <p:nvPr/>
        </p:nvSpPr>
        <p:spPr>
          <a:xfrm>
            <a:off x="903890" y="2165131"/>
            <a:ext cx="2995448" cy="199697"/>
          </a:xfrm>
          <a:custGeom>
            <a:avLst/>
            <a:gdLst>
              <a:gd name="connsiteX0" fmla="*/ 0 w 2995448"/>
              <a:gd name="connsiteY0" fmla="*/ 199697 h 199697"/>
              <a:gd name="connsiteX1" fmla="*/ 178676 w 2995448"/>
              <a:gd name="connsiteY1" fmla="*/ 115614 h 199697"/>
              <a:gd name="connsiteX2" fmla="*/ 357351 w 2995448"/>
              <a:gd name="connsiteY2" fmla="*/ 52552 h 199697"/>
              <a:gd name="connsiteX3" fmla="*/ 483476 w 2995448"/>
              <a:gd name="connsiteY3" fmla="*/ 31531 h 199697"/>
              <a:gd name="connsiteX4" fmla="*/ 620110 w 2995448"/>
              <a:gd name="connsiteY4" fmla="*/ 63062 h 199697"/>
              <a:gd name="connsiteX5" fmla="*/ 746234 w 2995448"/>
              <a:gd name="connsiteY5" fmla="*/ 168166 h 199697"/>
              <a:gd name="connsiteX6" fmla="*/ 893379 w 2995448"/>
              <a:gd name="connsiteY6" fmla="*/ 189186 h 199697"/>
              <a:gd name="connsiteX7" fmla="*/ 1072055 w 2995448"/>
              <a:gd name="connsiteY7" fmla="*/ 189186 h 199697"/>
              <a:gd name="connsiteX8" fmla="*/ 1271751 w 2995448"/>
              <a:gd name="connsiteY8" fmla="*/ 157655 h 199697"/>
              <a:gd name="connsiteX9" fmla="*/ 1513489 w 2995448"/>
              <a:gd name="connsiteY9" fmla="*/ 126124 h 199697"/>
              <a:gd name="connsiteX10" fmla="*/ 1860331 w 2995448"/>
              <a:gd name="connsiteY10" fmla="*/ 94593 h 199697"/>
              <a:gd name="connsiteX11" fmla="*/ 2007476 w 2995448"/>
              <a:gd name="connsiteY11" fmla="*/ 94593 h 199697"/>
              <a:gd name="connsiteX12" fmla="*/ 2186151 w 2995448"/>
              <a:gd name="connsiteY12" fmla="*/ 0 h 199697"/>
              <a:gd name="connsiteX13" fmla="*/ 2301765 w 2995448"/>
              <a:gd name="connsiteY13" fmla="*/ 21021 h 199697"/>
              <a:gd name="connsiteX14" fmla="*/ 2417379 w 2995448"/>
              <a:gd name="connsiteY14" fmla="*/ 21021 h 199697"/>
              <a:gd name="connsiteX15" fmla="*/ 2511972 w 2995448"/>
              <a:gd name="connsiteY15" fmla="*/ 21021 h 199697"/>
              <a:gd name="connsiteX16" fmla="*/ 2659117 w 2995448"/>
              <a:gd name="connsiteY16" fmla="*/ 94593 h 199697"/>
              <a:gd name="connsiteX17" fmla="*/ 2785241 w 2995448"/>
              <a:gd name="connsiteY17" fmla="*/ 147145 h 199697"/>
              <a:gd name="connsiteX18" fmla="*/ 2858813 w 2995448"/>
              <a:gd name="connsiteY18" fmla="*/ 157655 h 199697"/>
              <a:gd name="connsiteX19" fmla="*/ 2995448 w 2995448"/>
              <a:gd name="connsiteY19" fmla="*/ 115614 h 199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995448" h="199697">
                <a:moveTo>
                  <a:pt x="0" y="199697"/>
                </a:moveTo>
                <a:lnTo>
                  <a:pt x="178676" y="115614"/>
                </a:lnTo>
                <a:lnTo>
                  <a:pt x="357351" y="52552"/>
                </a:lnTo>
                <a:lnTo>
                  <a:pt x="483476" y="31531"/>
                </a:lnTo>
                <a:lnTo>
                  <a:pt x="620110" y="63062"/>
                </a:lnTo>
                <a:lnTo>
                  <a:pt x="746234" y="168166"/>
                </a:lnTo>
                <a:lnTo>
                  <a:pt x="893379" y="189186"/>
                </a:lnTo>
                <a:lnTo>
                  <a:pt x="1072055" y="189186"/>
                </a:lnTo>
                <a:lnTo>
                  <a:pt x="1271751" y="157655"/>
                </a:lnTo>
                <a:lnTo>
                  <a:pt x="1513489" y="126124"/>
                </a:lnTo>
                <a:lnTo>
                  <a:pt x="1860331" y="94593"/>
                </a:lnTo>
                <a:lnTo>
                  <a:pt x="2007476" y="94593"/>
                </a:lnTo>
                <a:lnTo>
                  <a:pt x="2186151" y="0"/>
                </a:lnTo>
                <a:lnTo>
                  <a:pt x="2301765" y="21021"/>
                </a:lnTo>
                <a:lnTo>
                  <a:pt x="2417379" y="21021"/>
                </a:lnTo>
                <a:lnTo>
                  <a:pt x="2511972" y="21021"/>
                </a:lnTo>
                <a:lnTo>
                  <a:pt x="2659117" y="94593"/>
                </a:lnTo>
                <a:lnTo>
                  <a:pt x="2785241" y="147145"/>
                </a:lnTo>
                <a:lnTo>
                  <a:pt x="2858813" y="157655"/>
                </a:lnTo>
                <a:lnTo>
                  <a:pt x="2995448" y="115614"/>
                </a:lnTo>
              </a:path>
            </a:pathLst>
          </a:custGeom>
          <a:ln w="31750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1" name="Akciógomb: Tovább vagy Következő 10">
            <a:hlinkClick r:id="" action="ppaction://noaction" highlightClick="1"/>
          </p:cNvPr>
          <p:cNvSpPr/>
          <p:nvPr/>
        </p:nvSpPr>
        <p:spPr>
          <a:xfrm>
            <a:off x="179512" y="188640"/>
            <a:ext cx="648072" cy="504056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solidFill>
              <a:srgbClr val="FFFFFF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2" name="Szövegdoboz 11"/>
          <p:cNvSpPr txBox="1"/>
          <p:nvPr/>
        </p:nvSpPr>
        <p:spPr>
          <a:xfrm>
            <a:off x="899592" y="188640"/>
            <a:ext cx="79208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58000" dir="5400000" sy="-100000" algn="bl" rotWithShape="0"/>
                </a:effectLst>
              </a:rPr>
              <a:t>4. rész: San Franciscótól Liverpoolig</a:t>
            </a:r>
            <a:endParaRPr lang="hu-HU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60000" endA="900" endPos="58000" dir="5400000" sy="-100000" algn="bl" rotWithShape="0"/>
              </a:effectLst>
            </a:endParaRPr>
          </a:p>
        </p:txBody>
      </p:sp>
      <p:sp>
        <p:nvSpPr>
          <p:cNvPr id="6" name="Folyamatábra: Bekötés 5"/>
          <p:cNvSpPr>
            <a:spLocks noChangeAspect="1"/>
          </p:cNvSpPr>
          <p:nvPr/>
        </p:nvSpPr>
        <p:spPr>
          <a:xfrm>
            <a:off x="827584" y="2348880"/>
            <a:ext cx="106426" cy="10642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" name="Folyamatábra: Bekötés 8"/>
          <p:cNvSpPr>
            <a:spLocks noChangeAspect="1"/>
          </p:cNvSpPr>
          <p:nvPr/>
        </p:nvSpPr>
        <p:spPr>
          <a:xfrm>
            <a:off x="3851920" y="2204864"/>
            <a:ext cx="106426" cy="10642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4" name="Lekerekített téglalap feliratnak 13"/>
          <p:cNvSpPr/>
          <p:nvPr/>
        </p:nvSpPr>
        <p:spPr>
          <a:xfrm>
            <a:off x="251520" y="4869160"/>
            <a:ext cx="2448272" cy="1440160"/>
          </a:xfrm>
          <a:prstGeom prst="wedgeRoundRectCallout">
            <a:avLst>
              <a:gd name="adj1" fmla="val 21787"/>
              <a:gd name="adj2" fmla="val -46152"/>
              <a:gd name="adj3" fmla="val 16667"/>
            </a:avLst>
          </a:prstGeom>
          <a:solidFill>
            <a:schemeClr val="bg1">
              <a:lumMod val="85000"/>
            </a:schemeClr>
          </a:solidFill>
          <a:ln w="184150" cmpd="thickThin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hu-HU" b="1" dirty="0" smtClean="0">
              <a:solidFill>
                <a:schemeClr val="tx1"/>
              </a:solidFill>
            </a:endParaRPr>
          </a:p>
          <a:p>
            <a:endParaRPr lang="hu-HU" b="1" dirty="0" smtClean="0">
              <a:solidFill>
                <a:schemeClr val="tx1"/>
              </a:solidFill>
            </a:endParaRPr>
          </a:p>
          <a:p>
            <a:r>
              <a:rPr lang="hu-HU" b="1" dirty="0" smtClean="0">
                <a:solidFill>
                  <a:schemeClr val="tx1"/>
                </a:solidFill>
              </a:rPr>
              <a:t>Utazás: San Francisco- New York az </a:t>
            </a:r>
            <a:r>
              <a:rPr lang="hu-HU" b="1" dirty="0" err="1" smtClean="0">
                <a:solidFill>
                  <a:schemeClr val="tx1"/>
                </a:solidFill>
              </a:rPr>
              <a:t>Amtrak</a:t>
            </a:r>
            <a:r>
              <a:rPr lang="hu-HU" b="1" dirty="0" smtClean="0">
                <a:solidFill>
                  <a:schemeClr val="tx1"/>
                </a:solidFill>
              </a:rPr>
              <a:t> járataival </a:t>
            </a:r>
            <a:r>
              <a:rPr lang="hu-HU" sz="1600" dirty="0" smtClean="0">
                <a:hlinkClick r:id="rId4"/>
              </a:rPr>
              <a:t>http://www.amtrak.com/train-routes</a:t>
            </a:r>
            <a:endParaRPr lang="hu-HU" sz="1600" b="1" dirty="0" smtClean="0">
              <a:solidFill>
                <a:schemeClr val="tx1"/>
              </a:solidFill>
            </a:endParaRPr>
          </a:p>
          <a:p>
            <a:endParaRPr lang="hu-HU" b="1" dirty="0" smtClean="0">
              <a:solidFill>
                <a:schemeClr val="tx1"/>
              </a:solidFill>
            </a:endParaRPr>
          </a:p>
          <a:p>
            <a:pPr algn="just"/>
            <a:endParaRPr lang="hu-HU" dirty="0"/>
          </a:p>
        </p:txBody>
      </p:sp>
      <p:sp>
        <p:nvSpPr>
          <p:cNvPr id="15" name="Akciógomb: Egyéni 14">
            <a:hlinkClick r:id="" action="ppaction://noaction" highlightClick="1"/>
          </p:cNvPr>
          <p:cNvSpPr>
            <a:spLocks noChangeAspect="1"/>
          </p:cNvSpPr>
          <p:nvPr/>
        </p:nvSpPr>
        <p:spPr>
          <a:xfrm>
            <a:off x="7524328" y="188640"/>
            <a:ext cx="462290" cy="308194"/>
          </a:xfrm>
          <a:prstGeom prst="actionButtonBlank">
            <a:avLst/>
          </a:prstGeom>
          <a:solidFill>
            <a:schemeClr val="accent2">
              <a:lumMod val="75000"/>
            </a:schemeClr>
          </a:solidFill>
          <a:ln w="107950" cmpd="dbl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1</a:t>
            </a:r>
            <a:endParaRPr lang="hu-HU" dirty="0"/>
          </a:p>
        </p:txBody>
      </p:sp>
      <p:sp>
        <p:nvSpPr>
          <p:cNvPr id="16" name="Akciógomb: Egyéni 15">
            <a:hlinkClick r:id="" action="ppaction://noaction" highlightClick="1"/>
          </p:cNvPr>
          <p:cNvSpPr/>
          <p:nvPr/>
        </p:nvSpPr>
        <p:spPr>
          <a:xfrm>
            <a:off x="8244408" y="188640"/>
            <a:ext cx="468000" cy="308540"/>
          </a:xfrm>
          <a:prstGeom prst="actionButtonBlank">
            <a:avLst/>
          </a:prstGeom>
          <a:solidFill>
            <a:schemeClr val="accent2">
              <a:lumMod val="75000"/>
            </a:schemeClr>
          </a:solidFill>
          <a:ln w="107950" cmpd="dbl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2</a:t>
            </a:r>
            <a:endParaRPr lang="hu-HU" dirty="0"/>
          </a:p>
        </p:txBody>
      </p:sp>
      <p:sp>
        <p:nvSpPr>
          <p:cNvPr id="17" name="Szövegdoboz 16"/>
          <p:cNvSpPr txBox="1"/>
          <p:nvPr/>
        </p:nvSpPr>
        <p:spPr>
          <a:xfrm rot="20853115">
            <a:off x="7544848" y="1339185"/>
            <a:ext cx="13584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b="1" dirty="0" smtClean="0">
                <a:solidFill>
                  <a:srgbClr val="FFFF00"/>
                </a:solidFill>
                <a:latin typeface="Baskerville Old Face" pitchFamily="18" charset="0"/>
              </a:rPr>
              <a:t>Liverpool</a:t>
            </a:r>
            <a:endParaRPr lang="hu-HU" sz="1600" b="1" dirty="0">
              <a:solidFill>
                <a:srgbClr val="FFFF00"/>
              </a:solidFill>
              <a:latin typeface="Baskerville Old Face" pitchFamily="18" charset="0"/>
            </a:endParaRPr>
          </a:p>
        </p:txBody>
      </p:sp>
      <p:sp>
        <p:nvSpPr>
          <p:cNvPr id="18" name="Szövegdoboz 17"/>
          <p:cNvSpPr txBox="1"/>
          <p:nvPr/>
        </p:nvSpPr>
        <p:spPr>
          <a:xfrm rot="20853115">
            <a:off x="3944449" y="2131274"/>
            <a:ext cx="13584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b="1" dirty="0" smtClean="0">
                <a:solidFill>
                  <a:srgbClr val="FFFF00"/>
                </a:solidFill>
                <a:latin typeface="Baskerville Old Face" pitchFamily="18" charset="0"/>
              </a:rPr>
              <a:t>New York</a:t>
            </a:r>
            <a:endParaRPr lang="hu-HU" sz="1600" b="1" dirty="0">
              <a:solidFill>
                <a:srgbClr val="FFFF00"/>
              </a:solidFill>
              <a:latin typeface="Baskerville Old Face" pitchFamily="18" charset="0"/>
            </a:endParaRPr>
          </a:p>
        </p:txBody>
      </p:sp>
      <p:sp>
        <p:nvSpPr>
          <p:cNvPr id="19" name="Szövegdoboz 18"/>
          <p:cNvSpPr txBox="1"/>
          <p:nvPr/>
        </p:nvSpPr>
        <p:spPr>
          <a:xfrm rot="20853115">
            <a:off x="784480" y="1879154"/>
            <a:ext cx="13584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b="1" dirty="0" smtClean="0">
                <a:solidFill>
                  <a:srgbClr val="FFFF00"/>
                </a:solidFill>
                <a:latin typeface="Baskerville Old Face" pitchFamily="18" charset="0"/>
              </a:rPr>
              <a:t>San Francisco</a:t>
            </a:r>
            <a:endParaRPr lang="hu-HU" sz="1600" b="1" dirty="0">
              <a:solidFill>
                <a:srgbClr val="FFFF00"/>
              </a:solidFill>
              <a:latin typeface="Baskerville Old Face" pitchFamily="18" charset="0"/>
            </a:endParaRPr>
          </a:p>
        </p:txBody>
      </p:sp>
      <p:sp>
        <p:nvSpPr>
          <p:cNvPr id="20" name="Szövegdoboz 19"/>
          <p:cNvSpPr txBox="1"/>
          <p:nvPr/>
        </p:nvSpPr>
        <p:spPr>
          <a:xfrm>
            <a:off x="6732240" y="620688"/>
            <a:ext cx="2411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b="1" dirty="0" smtClean="0">
                <a:solidFill>
                  <a:schemeClr val="bg1"/>
                </a:solidFill>
              </a:rPr>
              <a:t>Lehetőségek:</a:t>
            </a:r>
            <a:endParaRPr lang="hu-HU" sz="2400" b="1" dirty="0">
              <a:solidFill>
                <a:schemeClr val="bg1"/>
              </a:solidFill>
            </a:endParaRPr>
          </a:p>
        </p:txBody>
      </p:sp>
      <p:sp>
        <p:nvSpPr>
          <p:cNvPr id="21" name="Szabadkézi sokszög 20"/>
          <p:cNvSpPr/>
          <p:nvPr/>
        </p:nvSpPr>
        <p:spPr>
          <a:xfrm>
            <a:off x="3958046" y="1502229"/>
            <a:ext cx="4532811" cy="796834"/>
          </a:xfrm>
          <a:custGeom>
            <a:avLst/>
            <a:gdLst>
              <a:gd name="connsiteX0" fmla="*/ 0 w 4532811"/>
              <a:gd name="connsiteY0" fmla="*/ 796834 h 796834"/>
              <a:gd name="connsiteX1" fmla="*/ 339634 w 4532811"/>
              <a:gd name="connsiteY1" fmla="*/ 770708 h 796834"/>
              <a:gd name="connsiteX2" fmla="*/ 692331 w 4532811"/>
              <a:gd name="connsiteY2" fmla="*/ 653142 h 796834"/>
              <a:gd name="connsiteX3" fmla="*/ 966651 w 4532811"/>
              <a:gd name="connsiteY3" fmla="*/ 522514 h 796834"/>
              <a:gd name="connsiteX4" fmla="*/ 1306285 w 4532811"/>
              <a:gd name="connsiteY4" fmla="*/ 378822 h 796834"/>
              <a:gd name="connsiteX5" fmla="*/ 1606731 w 4532811"/>
              <a:gd name="connsiteY5" fmla="*/ 378822 h 796834"/>
              <a:gd name="connsiteX6" fmla="*/ 2090057 w 4532811"/>
              <a:gd name="connsiteY6" fmla="*/ 326571 h 796834"/>
              <a:gd name="connsiteX7" fmla="*/ 2468880 w 4532811"/>
              <a:gd name="connsiteY7" fmla="*/ 222068 h 796834"/>
              <a:gd name="connsiteX8" fmla="*/ 2808514 w 4532811"/>
              <a:gd name="connsiteY8" fmla="*/ 169817 h 796834"/>
              <a:gd name="connsiteX9" fmla="*/ 3108960 w 4532811"/>
              <a:gd name="connsiteY9" fmla="*/ 143691 h 796834"/>
              <a:gd name="connsiteX10" fmla="*/ 3396343 w 4532811"/>
              <a:gd name="connsiteY10" fmla="*/ 156754 h 796834"/>
              <a:gd name="connsiteX11" fmla="*/ 3592285 w 4532811"/>
              <a:gd name="connsiteY11" fmla="*/ 169817 h 796834"/>
              <a:gd name="connsiteX12" fmla="*/ 3853543 w 4532811"/>
              <a:gd name="connsiteY12" fmla="*/ 209005 h 796834"/>
              <a:gd name="connsiteX13" fmla="*/ 4101737 w 4532811"/>
              <a:gd name="connsiteY13" fmla="*/ 209005 h 796834"/>
              <a:gd name="connsiteX14" fmla="*/ 4310743 w 4532811"/>
              <a:gd name="connsiteY14" fmla="*/ 143691 h 796834"/>
              <a:gd name="connsiteX15" fmla="*/ 4402183 w 4532811"/>
              <a:gd name="connsiteY15" fmla="*/ 52251 h 796834"/>
              <a:gd name="connsiteX16" fmla="*/ 4532811 w 4532811"/>
              <a:gd name="connsiteY16" fmla="*/ 0 h 796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532811" h="796834">
                <a:moveTo>
                  <a:pt x="0" y="796834"/>
                </a:moveTo>
                <a:lnTo>
                  <a:pt x="339634" y="770708"/>
                </a:lnTo>
                <a:lnTo>
                  <a:pt x="692331" y="653142"/>
                </a:lnTo>
                <a:lnTo>
                  <a:pt x="966651" y="522514"/>
                </a:lnTo>
                <a:lnTo>
                  <a:pt x="1306285" y="378822"/>
                </a:lnTo>
                <a:lnTo>
                  <a:pt x="1606731" y="378822"/>
                </a:lnTo>
                <a:lnTo>
                  <a:pt x="2090057" y="326571"/>
                </a:lnTo>
                <a:lnTo>
                  <a:pt x="2468880" y="222068"/>
                </a:lnTo>
                <a:lnTo>
                  <a:pt x="2808514" y="169817"/>
                </a:lnTo>
                <a:lnTo>
                  <a:pt x="3108960" y="143691"/>
                </a:lnTo>
                <a:lnTo>
                  <a:pt x="3396343" y="156754"/>
                </a:lnTo>
                <a:lnTo>
                  <a:pt x="3592285" y="169817"/>
                </a:lnTo>
                <a:lnTo>
                  <a:pt x="3853543" y="209005"/>
                </a:lnTo>
                <a:lnTo>
                  <a:pt x="4101737" y="209005"/>
                </a:lnTo>
                <a:lnTo>
                  <a:pt x="4310743" y="143691"/>
                </a:lnTo>
                <a:lnTo>
                  <a:pt x="4402183" y="52251"/>
                </a:lnTo>
                <a:lnTo>
                  <a:pt x="4532811" y="0"/>
                </a:lnTo>
              </a:path>
            </a:pathLst>
          </a:custGeom>
          <a:ln w="3175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2" name="Szövegdoboz 21"/>
          <p:cNvSpPr txBox="1"/>
          <p:nvPr/>
        </p:nvSpPr>
        <p:spPr>
          <a:xfrm>
            <a:off x="2123728" y="2276872"/>
            <a:ext cx="14401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b="1" dirty="0" smtClean="0">
                <a:solidFill>
                  <a:schemeClr val="bg1"/>
                </a:solidFill>
              </a:rPr>
              <a:t>7 nap</a:t>
            </a:r>
            <a:endParaRPr lang="hu-HU" sz="3200" b="1" dirty="0">
              <a:solidFill>
                <a:schemeClr val="bg1"/>
              </a:solidFill>
            </a:endParaRPr>
          </a:p>
        </p:txBody>
      </p:sp>
      <p:sp>
        <p:nvSpPr>
          <p:cNvPr id="23" name="Szövegdoboz 22"/>
          <p:cNvSpPr txBox="1"/>
          <p:nvPr/>
        </p:nvSpPr>
        <p:spPr>
          <a:xfrm>
            <a:off x="6156176" y="1700808"/>
            <a:ext cx="14401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b="1" dirty="0" smtClean="0">
                <a:solidFill>
                  <a:schemeClr val="bg1"/>
                </a:solidFill>
              </a:rPr>
              <a:t>9 nap</a:t>
            </a:r>
            <a:endParaRPr lang="hu-HU" sz="3200" b="1" dirty="0">
              <a:solidFill>
                <a:schemeClr val="bg1"/>
              </a:solidFill>
            </a:endParaRPr>
          </a:p>
        </p:txBody>
      </p:sp>
      <p:sp>
        <p:nvSpPr>
          <p:cNvPr id="24" name="Lekerekített téglalap feliratnak 23"/>
          <p:cNvSpPr/>
          <p:nvPr/>
        </p:nvSpPr>
        <p:spPr>
          <a:xfrm>
            <a:off x="251520" y="3068960"/>
            <a:ext cx="2520280" cy="1512168"/>
          </a:xfrm>
          <a:prstGeom prst="wedgeRoundRectCallout">
            <a:avLst>
              <a:gd name="adj1" fmla="val 21787"/>
              <a:gd name="adj2" fmla="val -46152"/>
              <a:gd name="adj3" fmla="val 16667"/>
            </a:avLst>
          </a:prstGeom>
          <a:solidFill>
            <a:schemeClr val="bg1">
              <a:lumMod val="85000"/>
            </a:schemeClr>
          </a:solidFill>
          <a:ln w="184150" cmpd="thickThin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hu-HU" b="1" dirty="0" smtClean="0">
              <a:solidFill>
                <a:schemeClr val="tx1"/>
              </a:solidFill>
            </a:endParaRPr>
          </a:p>
          <a:p>
            <a:endParaRPr lang="hu-HU" b="1" dirty="0" smtClean="0">
              <a:solidFill>
                <a:schemeClr val="tx1"/>
              </a:solidFill>
            </a:endParaRPr>
          </a:p>
          <a:p>
            <a:r>
              <a:rPr lang="hu-HU" b="1" dirty="0" smtClean="0">
                <a:solidFill>
                  <a:schemeClr val="tx1"/>
                </a:solidFill>
              </a:rPr>
              <a:t>Utazás: New York- Southampton </a:t>
            </a:r>
            <a:r>
              <a:rPr lang="hu-HU" sz="1600" dirty="0" smtClean="0">
                <a:hlinkClick r:id="rId5"/>
              </a:rPr>
              <a:t>http://www.cunard.com/cruise-types/transatlantic-cruises/</a:t>
            </a:r>
            <a:endParaRPr lang="hu-HU" sz="1600" b="1" dirty="0" smtClean="0">
              <a:solidFill>
                <a:schemeClr val="tx1"/>
              </a:solidFill>
            </a:endParaRPr>
          </a:p>
          <a:p>
            <a:endParaRPr lang="hu-HU" b="1" dirty="0" smtClean="0">
              <a:solidFill>
                <a:schemeClr val="tx1"/>
              </a:solidFill>
            </a:endParaRPr>
          </a:p>
          <a:p>
            <a:pPr algn="just"/>
            <a:endParaRPr lang="hu-HU" dirty="0"/>
          </a:p>
        </p:txBody>
      </p:sp>
      <p:grpSp>
        <p:nvGrpSpPr>
          <p:cNvPr id="29" name="Csoportba foglalás 28"/>
          <p:cNvGrpSpPr/>
          <p:nvPr/>
        </p:nvGrpSpPr>
        <p:grpSpPr>
          <a:xfrm>
            <a:off x="3059832" y="2924944"/>
            <a:ext cx="5904656" cy="3744416"/>
            <a:chOff x="3059832" y="2924944"/>
            <a:chExt cx="5904656" cy="3744416"/>
          </a:xfrm>
        </p:grpSpPr>
        <p:sp>
          <p:nvSpPr>
            <p:cNvPr id="25" name="Lekerekített téglalap feliratnak 24"/>
            <p:cNvSpPr/>
            <p:nvPr/>
          </p:nvSpPr>
          <p:spPr>
            <a:xfrm>
              <a:off x="3059832" y="2924944"/>
              <a:ext cx="5904656" cy="3744416"/>
            </a:xfrm>
            <a:prstGeom prst="wedgeRoundRectCallout">
              <a:avLst>
                <a:gd name="adj1" fmla="val 21787"/>
                <a:gd name="adj2" fmla="val -46152"/>
                <a:gd name="adj3" fmla="val 16667"/>
              </a:avLst>
            </a:prstGeom>
            <a:solidFill>
              <a:schemeClr val="bg1">
                <a:lumMod val="85000"/>
              </a:schemeClr>
            </a:solidFill>
            <a:ln w="184150" cmpd="thickThin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hu-HU" b="1" dirty="0" smtClean="0">
                <a:solidFill>
                  <a:schemeClr val="tx1"/>
                </a:solidFill>
              </a:endParaRPr>
            </a:p>
            <a:p>
              <a:endParaRPr lang="hu-HU" b="1" dirty="0" smtClean="0">
                <a:solidFill>
                  <a:schemeClr val="tx1"/>
                </a:solidFill>
              </a:endParaRPr>
            </a:p>
            <a:p>
              <a:endParaRPr lang="hu-HU" b="1" dirty="0" smtClean="0">
                <a:solidFill>
                  <a:schemeClr val="tx1"/>
                </a:solidFill>
              </a:endParaRPr>
            </a:p>
            <a:p>
              <a:pPr algn="just"/>
              <a:endParaRPr lang="hu-HU" dirty="0"/>
            </a:p>
          </p:txBody>
        </p:sp>
        <p:pic>
          <p:nvPicPr>
            <p:cNvPr id="26" name="Kép 25" descr="transRR_TI2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131840" y="2996952"/>
              <a:ext cx="5752361" cy="3067526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27" name="Téglalap 26"/>
            <p:cNvSpPr/>
            <p:nvPr/>
          </p:nvSpPr>
          <p:spPr>
            <a:xfrm>
              <a:off x="3275856" y="6021288"/>
              <a:ext cx="2448272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hu-HU" sz="1200" dirty="0" smtClean="0">
                  <a:hlinkClick r:id="rId7"/>
                </a:rPr>
                <a:t>http://s3.amazonaws.com/</a:t>
              </a:r>
              <a:r>
                <a:rPr lang="hu-HU" sz="1200" dirty="0" err="1" smtClean="0">
                  <a:hlinkClick r:id="rId7"/>
                </a:rPr>
                <a:t>rapgenius</a:t>
              </a:r>
              <a:r>
                <a:rPr lang="hu-HU" sz="1200" dirty="0" smtClean="0">
                  <a:hlinkClick r:id="rId7"/>
                </a:rPr>
                <a:t>/</a:t>
              </a:r>
              <a:r>
                <a:rPr lang="hu-HU" sz="1200" dirty="0" err="1" smtClean="0">
                  <a:hlinkClick r:id="rId7"/>
                </a:rPr>
                <a:t>transRR</a:t>
              </a:r>
              <a:r>
                <a:rPr lang="hu-HU" sz="1200" dirty="0" smtClean="0">
                  <a:hlinkClick r:id="rId7"/>
                </a:rPr>
                <a:t>_TI2.png</a:t>
              </a:r>
              <a:endParaRPr lang="hu-HU" sz="1200" dirty="0"/>
            </a:p>
          </p:txBody>
        </p:sp>
        <p:pic>
          <p:nvPicPr>
            <p:cNvPr id="9218" name="Picture 2" descr="http://3.bp.blogspot.com/-QmxShCivk_w/UP93OtrxIgI/AAAAAAAAD4Q/4scGcxRvy4M/s1600/Promontory+Utah+Golden+Spike+Celebration.jp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6300192" y="5106606"/>
              <a:ext cx="2619847" cy="1486764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28" name="Kép 27" descr="Actions-window-close-icon.png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275856" y="2996952"/>
              <a:ext cx="499120" cy="499120"/>
            </a:xfrm>
            <a:prstGeom prst="rect">
              <a:avLst/>
            </a:prstGeom>
          </p:spPr>
        </p:pic>
      </p:grpSp>
      <p:sp>
        <p:nvSpPr>
          <p:cNvPr id="30" name="Akciógomb: Egyéni 29">
            <a:hlinkClick r:id="" action="ppaction://noaction" highlightClick="1"/>
          </p:cNvPr>
          <p:cNvSpPr/>
          <p:nvPr/>
        </p:nvSpPr>
        <p:spPr>
          <a:xfrm>
            <a:off x="6804248" y="188640"/>
            <a:ext cx="468000" cy="308540"/>
          </a:xfrm>
          <a:prstGeom prst="actionButtonBlank">
            <a:avLst/>
          </a:prstGeom>
          <a:solidFill>
            <a:schemeClr val="accent2">
              <a:lumMod val="75000"/>
            </a:schemeClr>
          </a:solidFill>
          <a:ln w="107950" cmpd="dbl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K</a:t>
            </a:r>
            <a:endParaRPr lang="hu-HU" dirty="0"/>
          </a:p>
        </p:txBody>
      </p:sp>
      <p:sp>
        <p:nvSpPr>
          <p:cNvPr id="31" name="Akciógomb: Tovább vagy Következő 30">
            <a:hlinkClick r:id="" action="ppaction://hlinkshowjump?jump=nextslide" highlightClick="1"/>
          </p:cNvPr>
          <p:cNvSpPr/>
          <p:nvPr/>
        </p:nvSpPr>
        <p:spPr>
          <a:xfrm>
            <a:off x="1187624" y="6453336"/>
            <a:ext cx="499491" cy="249746"/>
          </a:xfrm>
          <a:prstGeom prst="actionButtonForwardNext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32" name="Akciógomb: Tovább vagy Következő 31">
            <a:hlinkClick r:id="" action="ppaction://hlinkshowjump?jump=previousslide" highlightClick="1"/>
          </p:cNvPr>
          <p:cNvSpPr/>
          <p:nvPr/>
        </p:nvSpPr>
        <p:spPr>
          <a:xfrm rot="10800000">
            <a:off x="467544" y="6453336"/>
            <a:ext cx="499491" cy="249746"/>
          </a:xfrm>
          <a:prstGeom prst="actionButtonForwardNext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5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10" grpId="0" animBg="1"/>
      <p:bldP spid="14" grpId="0" animBg="1"/>
      <p:bldP spid="21" grpId="0" animBg="1"/>
      <p:bldP spid="22" grpId="1"/>
      <p:bldP spid="23" grpId="1"/>
      <p:bldP spid="2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 bright="30000" contrast="-70000"/>
          </a:blip>
          <a:srcRect/>
          <a:stretch>
            <a:fillRect t="-24000" b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512" y="0"/>
            <a:ext cx="8964488" cy="1143000"/>
          </a:xfrm>
        </p:spPr>
        <p:txBody>
          <a:bodyPr>
            <a:noAutofit/>
          </a:bodyPr>
          <a:lstStyle/>
          <a:p>
            <a:r>
              <a:rPr lang="hu-HU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rrington" pitchFamily="82" charset="0"/>
              </a:rPr>
              <a:t>Új alternatíva: az automobil</a:t>
            </a:r>
            <a:endParaRPr lang="hu-HU" sz="5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arrington" pitchFamily="82" charset="0"/>
            </a:endParaRPr>
          </a:p>
        </p:txBody>
      </p:sp>
      <p:pic>
        <p:nvPicPr>
          <p:cNvPr id="35842" name="Picture 2" descr="File:Benz-vel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052736"/>
            <a:ext cx="3082727" cy="2471960"/>
          </a:xfrm>
          <a:prstGeom prst="rect">
            <a:avLst/>
          </a:prstGeom>
          <a:noFill/>
        </p:spPr>
      </p:pic>
      <p:pic>
        <p:nvPicPr>
          <p:cNvPr id="35846" name="Picture 6" descr="File:Late model Ford Model T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84168" y="4235569"/>
            <a:ext cx="2873896" cy="2622431"/>
          </a:xfrm>
          <a:prstGeom prst="rect">
            <a:avLst/>
          </a:prstGeom>
          <a:noFill/>
        </p:spPr>
      </p:pic>
      <p:pic>
        <p:nvPicPr>
          <p:cNvPr id="35848" name="Picture 8" descr="File:Benz-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39356" y="980728"/>
            <a:ext cx="3304644" cy="2923903"/>
          </a:xfrm>
          <a:prstGeom prst="rect">
            <a:avLst/>
          </a:prstGeom>
          <a:noFill/>
        </p:spPr>
      </p:pic>
      <p:pic>
        <p:nvPicPr>
          <p:cNvPr id="35850" name="Picture 10" descr="File:Rc10954.jpg"/>
          <p:cNvPicPr>
            <a:picLocks noChangeAspect="1" noChangeArrowheads="1"/>
          </p:cNvPicPr>
          <p:nvPr/>
        </p:nvPicPr>
        <p:blipFill>
          <a:blip r:embed="rId7" cstate="print"/>
          <a:srcRect t="10936" b="12515"/>
          <a:stretch>
            <a:fillRect/>
          </a:stretch>
        </p:blipFill>
        <p:spPr bwMode="auto">
          <a:xfrm>
            <a:off x="0" y="3645024"/>
            <a:ext cx="3338736" cy="1512168"/>
          </a:xfrm>
          <a:prstGeom prst="rect">
            <a:avLst/>
          </a:prstGeom>
          <a:noFill/>
        </p:spPr>
      </p:pic>
      <p:sp>
        <p:nvSpPr>
          <p:cNvPr id="9" name="Szövegdoboz 8"/>
          <p:cNvSpPr txBox="1"/>
          <p:nvPr/>
        </p:nvSpPr>
        <p:spPr>
          <a:xfrm>
            <a:off x="3059832" y="836712"/>
            <a:ext cx="295232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Gyűjts ki 10 szabadalmat az automobillal kapcsolatban a Szabadalmi Hivatal oldaláról. Ezek közül emeld ki azokat, amelyeket ma is használnak!</a:t>
            </a:r>
          </a:p>
          <a:p>
            <a:endParaRPr lang="hu-HU" dirty="0" smtClean="0"/>
          </a:p>
          <a:p>
            <a:endParaRPr lang="hu-HU" dirty="0" smtClean="0"/>
          </a:p>
          <a:p>
            <a:endParaRPr lang="hu-HU" dirty="0"/>
          </a:p>
        </p:txBody>
      </p:sp>
      <p:sp>
        <p:nvSpPr>
          <p:cNvPr id="10" name="Téglalap 9"/>
          <p:cNvSpPr/>
          <p:nvPr/>
        </p:nvSpPr>
        <p:spPr>
          <a:xfrm>
            <a:off x="755576" y="6309320"/>
            <a:ext cx="43835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 smtClean="0">
                <a:hlinkClick r:id="rId8"/>
              </a:rPr>
              <a:t>http://mek.oszk.hu/03300/03370/03370.pdf</a:t>
            </a:r>
            <a:endParaRPr lang="hu-HU" dirty="0"/>
          </a:p>
        </p:txBody>
      </p:sp>
      <p:sp>
        <p:nvSpPr>
          <p:cNvPr id="11" name="Téglalap 10"/>
          <p:cNvSpPr/>
          <p:nvPr/>
        </p:nvSpPr>
        <p:spPr>
          <a:xfrm>
            <a:off x="0" y="5103674"/>
            <a:ext cx="58681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b="1" dirty="0" smtClean="0">
                <a:solidFill>
                  <a:srgbClr val="C00000"/>
                </a:solidFill>
              </a:rPr>
              <a:t>BÖDŐK ZSIGMOND: MAGYAR FELTALÁLÓK</a:t>
            </a:r>
          </a:p>
          <a:p>
            <a:pPr algn="just"/>
            <a:r>
              <a:rPr lang="hu-HU" b="1" dirty="0" smtClean="0">
                <a:solidFill>
                  <a:srgbClr val="C00000"/>
                </a:solidFill>
              </a:rPr>
              <a:t>AZ AUTOMOBILOK TÖRTÉNETÉBEN c. művének felhasználásával készítsetek néhány diából álló prezentációt az autó  fejlődésének legfontosabb állomásairól.</a:t>
            </a:r>
            <a:endParaRPr lang="hu-HU" b="1" dirty="0">
              <a:solidFill>
                <a:srgbClr val="C00000"/>
              </a:solidFill>
            </a:endParaRPr>
          </a:p>
        </p:txBody>
      </p:sp>
      <p:sp>
        <p:nvSpPr>
          <p:cNvPr id="12" name="Akciógomb: Tovább vagy Következő 11">
            <a:hlinkClick r:id="" action="ppaction://hlinkshowjump?jump=nextslide" highlightClick="1"/>
          </p:cNvPr>
          <p:cNvSpPr/>
          <p:nvPr/>
        </p:nvSpPr>
        <p:spPr>
          <a:xfrm>
            <a:off x="8316416" y="0"/>
            <a:ext cx="499491" cy="249746"/>
          </a:xfrm>
          <a:prstGeom prst="actionButtonForwardNext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13" name="Akciógomb: Tovább vagy Következő 12">
            <a:hlinkClick r:id="" action="ppaction://hlinkshowjump?jump=previousslide" highlightClick="1"/>
          </p:cNvPr>
          <p:cNvSpPr/>
          <p:nvPr/>
        </p:nvSpPr>
        <p:spPr>
          <a:xfrm rot="10800000">
            <a:off x="7596336" y="0"/>
            <a:ext cx="499491" cy="249746"/>
          </a:xfrm>
          <a:prstGeom prst="actionButtonForwardNext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14" name="Akciógomb: Kezdő dia 13">
            <a:hlinkClick r:id="" action="ppaction://hlinkshowjump?jump=firstslide" highlightClick="1"/>
          </p:cNvPr>
          <p:cNvSpPr/>
          <p:nvPr/>
        </p:nvSpPr>
        <p:spPr>
          <a:xfrm>
            <a:off x="1331640" y="0"/>
            <a:ext cx="432048" cy="332656"/>
          </a:xfrm>
          <a:prstGeom prst="actionButtonHome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1377</TotalTime>
  <Words>467</Words>
  <Application>Microsoft Office PowerPoint</Application>
  <PresentationFormat>On-screen Show (4:3)</PresentationFormat>
  <Paragraphs>117</Paragraphs>
  <Slides>6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Office-téma</vt:lpstr>
      <vt:lpstr>Slide 1</vt:lpstr>
      <vt:lpstr>Slide 2</vt:lpstr>
      <vt:lpstr>Slide 3</vt:lpstr>
      <vt:lpstr>Slide 4</vt:lpstr>
      <vt:lpstr>Slide 5</vt:lpstr>
      <vt:lpstr>Új alternatíva: az automobil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dia</dc:title>
  <dc:creator>net</dc:creator>
  <cp:lastModifiedBy>user</cp:lastModifiedBy>
  <cp:revision>207</cp:revision>
  <dcterms:created xsi:type="dcterms:W3CDTF">2013-10-30T22:25:25Z</dcterms:created>
  <dcterms:modified xsi:type="dcterms:W3CDTF">2013-11-19T12:51:10Z</dcterms:modified>
</cp:coreProperties>
</file>